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017" r:id="rId2"/>
    <p:sldId id="2098" r:id="rId3"/>
    <p:sldId id="278" r:id="rId4"/>
    <p:sldId id="2099" r:id="rId5"/>
    <p:sldId id="2100" r:id="rId6"/>
    <p:sldId id="2101" r:id="rId7"/>
    <p:sldId id="2104" r:id="rId8"/>
    <p:sldId id="2105" r:id="rId9"/>
    <p:sldId id="2106" r:id="rId10"/>
    <p:sldId id="2103" r:id="rId11"/>
    <p:sldId id="2102" r:id="rId12"/>
    <p:sldId id="2107" r:id="rId13"/>
    <p:sldId id="2108" r:id="rId14"/>
    <p:sldId id="2109" r:id="rId15"/>
    <p:sldId id="2110" r:id="rId16"/>
    <p:sldId id="2111" r:id="rId17"/>
    <p:sldId id="2112" r:id="rId18"/>
    <p:sldId id="2114" r:id="rId19"/>
    <p:sldId id="2113" r:id="rId20"/>
    <p:sldId id="2115" r:id="rId21"/>
    <p:sldId id="2116" r:id="rId22"/>
    <p:sldId id="2117" r:id="rId23"/>
    <p:sldId id="2119" r:id="rId24"/>
    <p:sldId id="2118" r:id="rId25"/>
    <p:sldId id="2120" r:id="rId26"/>
    <p:sldId id="2122" r:id="rId27"/>
    <p:sldId id="2121" r:id="rId28"/>
    <p:sldId id="2124" r:id="rId29"/>
    <p:sldId id="2126" r:id="rId30"/>
    <p:sldId id="2125" r:id="rId31"/>
    <p:sldId id="2127" r:id="rId32"/>
    <p:sldId id="2128" r:id="rId33"/>
    <p:sldId id="2129" r:id="rId34"/>
    <p:sldId id="2130" r:id="rId35"/>
    <p:sldId id="2131" r:id="rId36"/>
    <p:sldId id="2132" r:id="rId37"/>
    <p:sldId id="2134" r:id="rId38"/>
    <p:sldId id="2135" r:id="rId39"/>
    <p:sldId id="2133" r:id="rId40"/>
    <p:sldId id="2137" r:id="rId41"/>
    <p:sldId id="2136" r:id="rId42"/>
    <p:sldId id="2138" r:id="rId43"/>
    <p:sldId id="2139" r:id="rId44"/>
    <p:sldId id="2140" r:id="rId45"/>
    <p:sldId id="2141" r:id="rId46"/>
    <p:sldId id="2142" r:id="rId47"/>
    <p:sldId id="2143" r:id="rId48"/>
    <p:sldId id="2147" r:id="rId49"/>
    <p:sldId id="2144" r:id="rId50"/>
    <p:sldId id="2146" r:id="rId51"/>
    <p:sldId id="2145" r:id="rId52"/>
    <p:sldId id="2148" r:id="rId53"/>
    <p:sldId id="2149" r:id="rId54"/>
    <p:sldId id="2150" r:id="rId55"/>
    <p:sldId id="2151" r:id="rId56"/>
    <p:sldId id="2153" r:id="rId57"/>
    <p:sldId id="2155" r:id="rId58"/>
    <p:sldId id="2156" r:id="rId59"/>
    <p:sldId id="2157" r:id="rId60"/>
    <p:sldId id="2154" r:id="rId61"/>
    <p:sldId id="2152" r:id="rId62"/>
    <p:sldId id="2159" r:id="rId63"/>
    <p:sldId id="2158" r:id="rId64"/>
    <p:sldId id="2160" r:id="rId65"/>
    <p:sldId id="2161" r:id="rId66"/>
    <p:sldId id="2162" r:id="rId67"/>
    <p:sldId id="2163" r:id="rId68"/>
    <p:sldId id="2164" r:id="rId69"/>
    <p:sldId id="2165" r:id="rId70"/>
    <p:sldId id="2166" r:id="rId71"/>
    <p:sldId id="2173" r:id="rId72"/>
    <p:sldId id="2167" r:id="rId73"/>
    <p:sldId id="2168" r:id="rId74"/>
    <p:sldId id="2169" r:id="rId75"/>
    <p:sldId id="2170" r:id="rId76"/>
    <p:sldId id="2171" r:id="rId77"/>
    <p:sldId id="2174" r:id="rId78"/>
    <p:sldId id="2172" r:id="rId79"/>
    <p:sldId id="2175" r:id="rId80"/>
    <p:sldId id="2176" r:id="rId81"/>
    <p:sldId id="2177" r:id="rId82"/>
    <p:sldId id="2178" r:id="rId83"/>
    <p:sldId id="2179" r:id="rId84"/>
    <p:sldId id="2180" r:id="rId85"/>
    <p:sldId id="2181" r:id="rId86"/>
    <p:sldId id="2183" r:id="rId87"/>
    <p:sldId id="2182" r:id="rId88"/>
    <p:sldId id="2184" r:id="rId89"/>
    <p:sldId id="2185" r:id="rId90"/>
    <p:sldId id="2186" r:id="rId91"/>
    <p:sldId id="2187" r:id="rId92"/>
    <p:sldId id="2188" r:id="rId93"/>
    <p:sldId id="2189" r:id="rId94"/>
    <p:sldId id="2190" r:id="rId95"/>
    <p:sldId id="2191" r:id="rId96"/>
    <p:sldId id="2194" r:id="rId97"/>
    <p:sldId id="2193" r:id="rId98"/>
    <p:sldId id="2192" r:id="rId99"/>
    <p:sldId id="2195" r:id="rId100"/>
    <p:sldId id="2196" r:id="rId101"/>
    <p:sldId id="2197" r:id="rId102"/>
    <p:sldId id="2198" r:id="rId103"/>
    <p:sldId id="2199" r:id="rId104"/>
    <p:sldId id="2201" r:id="rId105"/>
    <p:sldId id="2200" r:id="rId106"/>
    <p:sldId id="2202" r:id="rId107"/>
    <p:sldId id="2203" r:id="rId108"/>
    <p:sldId id="2204" r:id="rId109"/>
    <p:sldId id="2205" r:id="rId110"/>
    <p:sldId id="2206" r:id="rId111"/>
    <p:sldId id="2207" r:id="rId112"/>
    <p:sldId id="2208" r:id="rId113"/>
    <p:sldId id="204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316C-5DC7-4B06-B1B2-7F13074AC2AF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4F6EF-F049-474F-8559-55CEE88538A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9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2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09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0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98B81-6F3C-194B-8C06-B99466C43CE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52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5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4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98B81-6F3C-194B-8C06-B99466C43C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98B81-6F3C-194B-8C06-B99466C43C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3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98B81-6F3C-194B-8C06-B99466C43C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3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98B81-6F3C-194B-8C06-B99466C43C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82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1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(8 min)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2198B81-6F3C-194B-8C06-B99466C43CEF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4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98B81-6F3C-194B-8C06-B99466C43C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AE6D8-904C-42C6-83F3-3B12D506B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0FC70E-2958-4A03-9741-4DB416F67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324AD7-B679-4CE6-B471-DBEBA60D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448EE-2A0C-48D2-8D23-71DCDCAED566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DC3FAA-3084-4198-B1B2-D74476088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E8A2A5-3E4A-4A6D-A813-9C845989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CC35C-E4F9-4BC2-A2A2-7B686892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39258C-D4B3-4D0D-AEBD-C17C03CB3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81AC5-16A7-4BE1-80ED-0C18C977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82C9-4FBF-44EF-B178-0127958E76BB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0B080E-1765-447B-8933-0009A989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CF3AAF-AC24-4116-9088-8CD54EA9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03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A0E933F-69CB-4D09-9133-04AC5BE8F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DF7B7D-3687-4F55-8690-AEA3101FB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2132DF-3D2A-4C54-864A-42CBBEE6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3431-D2F7-4922-875D-95818BB32598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F4DFAA-CCD4-4952-B9AB-A931ECAD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B51AD-FD3E-463A-933C-8E33D6DD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5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E1AAAE-BEAA-4A10-9093-1311054A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04996-7DB2-4B90-B20E-5D1E63C1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3CF9EB-0492-4EA0-BB46-EA58B93B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98B3-2783-4972-8E98-BB8386320B8E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54F643-CAD2-47FE-B9CA-D125776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BF5245-DD9A-464C-909F-52DAAC88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2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A4DC3-A604-49B3-AC2E-465BBAEE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2F841-0C20-465C-A6B9-A17C2458E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657DA-01D0-468C-8B75-369790921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50B26-8434-4D0A-B035-2816E58CE314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C6C3AE-2111-4715-8C77-8394297AD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CB11DC-FCDF-40CD-B591-33FFCCC9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11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F8EC5F-1F4B-4814-B01E-8EC28261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BB7991-B09E-42B4-9C81-D07094E14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09CFDC-02BA-4407-ADFB-D3F5765D4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5B235C-FA44-46E8-B02F-89D689823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D19BA-1AA1-446A-8D3E-8187679BC667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EC92B9-159D-4A05-85A0-525BBF95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D723EE-B2D9-439E-A8E6-7F4338D2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9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77EE1-5691-46CE-A2AD-DE3DF2F5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285050-2474-4409-B66A-1167A7B1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798F1E-E924-44FD-9D1E-A953116D3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F25B45-36E5-4675-A15E-B7139955B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9B7BCF-813E-4351-914C-4B9D439CA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C478938-82A0-4FEF-B0F1-9926B9F7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81F2-CB87-4398-936D-C6172D7C963F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6149AF2-1E13-452A-B7C1-94218E61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16F689-934F-47B3-B87D-7EA13EAC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0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11550-DBF8-4602-B56B-3222142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2B62DF-E7D8-4E37-8362-8BE8E957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4DDFF-C478-4C73-B090-B8C30FEB23B3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D6B3DD-CC6C-4DE0-8CA1-5E94A836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3D2F5A-6955-429B-8783-A66A4A92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4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EC997E-0BB9-4BAA-8A40-B07377D8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BC341-785A-4860-BCB3-67515BD18A7F}" type="datetime1">
              <a:rPr lang="en-US" smtClean="0"/>
              <a:t>9/26/2023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8D3896-AAB0-48AF-95F6-550C0B2F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7B6C26-BE39-4166-A768-A588395F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1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AD21D-636C-426A-8CC5-C7EEBDA5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BADB1-52EE-4053-A2D6-39E9A3A3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365BAE-565C-41ED-AECB-C8F08A628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6C54F3-5A2F-46DA-880F-A167C361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018-AA42-4156-A4C1-DC575A76CA12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44444A-C1EC-4CDA-8CF4-A8455ACF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3C2E50-0DA2-41E9-B326-7DF92B29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3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71E27-AE07-4AD3-8FB2-60AC8F10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7E9B5A9-B518-4A8F-B89A-9DD7CC10D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F6FF8E-026C-47FD-8A77-C8C2AE9FD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E862F6-1E94-4772-B6D4-0C88353D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4387-C988-4579-A89C-6620B691BDE5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687BC8-9BA1-44D7-AB2B-586B9647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93AF0D-3786-4EF1-B03F-FC81CC8D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0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D28909B-0C4B-41F8-B494-74132AA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046ED7-663A-4E8F-8D83-68A7D718E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6FD77-96B8-4A7B-A872-A755FFCA7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D355F-052C-487F-AF88-E903594A9ECF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7EED6F-C8EA-499D-9AE6-E6A61A848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7410C-5549-420A-8B2D-4303BBE3E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FE277-CF8E-4573-A79F-5AA231AA6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fadomduck2.blogspot.com/2015/01/blog-post_41.html" TargetMode="Externa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iology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chobitshacenunbyte.com/category/sysadmin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chijs/21798665468/in/photolist-zdgRMN-565E9-9mUNbt-dTuJmV-df5xw3-6ECKWu-7dt5jz-6rBzmw-dTuJLM-aaZBF3-e5dxkr-23HDXyu-aaWNSa-5B5MWX-WDYrQY-F5Qc1P-FSwEH9-9ERX3p-73zLos-Ezsssx-dFFmDY-CU7qcP-22KBWTn-eAHT4E-UU5ZBu-nquVsp-UU5Zkh-dTApqj-zWjDZe-W6d6jJ-voYYcN-26vZKy3-GVHKMg-25dBgoH-w4viXr-26vZVbQ-8TqbkS-eicreX-4z9LEf-4z9NVY-4mYL9Y-4qzei7-4gVAQh-S5gVc9-aA6MMQ-8XRzri-45LpHk-c3u8NS-m1ttgd-9b32GM" TargetMode="Externa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0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flickr.com/photos/steveczajka/11392783794" TargetMode="External"/><Relationship Id="rId7" Type="http://schemas.openxmlformats.org/officeDocument/2006/relationships/hyperlink" Target="https://pxhere.com/en/photo/985718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22.svg"/><Relationship Id="rId5" Type="http://schemas.openxmlformats.org/officeDocument/2006/relationships/hyperlink" Target="https://www.flickr.com/photos/vailmarston/17150945778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37.jpg"/><Relationship Id="rId9" Type="http://schemas.openxmlformats.org/officeDocument/2006/relationships/image" Target="../media/image2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45.svg"/><Relationship Id="rId5" Type="http://schemas.openxmlformats.org/officeDocument/2006/relationships/image" Target="../media/image33.svg"/><Relationship Id="rId10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vailmarston/17150945778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hyperlink" Target="https://pxhere.com/en/photo/985718" TargetMode="External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3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iology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fiks.com/2017/10/14/evolution-of-neural-networks/" TargetMode="Externa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thumbs-up-smiley-face-emoji-happy-4007573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de/illustrations/smili-smiley-smiliy-daumen-runter-3898008/" TargetMode="Externa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budget-2015-tax-promises-leave-little-room-to-drive-a-viable-economic-plan-44271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u.wikipedia.org/wiki/Edsger_Dijkstra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hyperlink" Target="https://www.flickr.com/photos/rmommaerts/131138186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vectors/gps-navigation-garmin-device-304842/" TargetMode="External"/><Relationship Id="rId5" Type="http://schemas.openxmlformats.org/officeDocument/2006/relationships/image" Target="../media/image77.png"/><Relationship Id="rId4" Type="http://schemas.openxmlformats.org/officeDocument/2006/relationships/hyperlink" Target="http://www.flickr.com/photos/hikingartist/6217869031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mommaerts/131138186/" TargetMode="Externa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accessori/2018/10/24/alexa-abilita-usi-funzioni-italia-italiano/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20/03/23/technology/speech-recognition-bias-apple-amazon-google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7/03/some-notes-of-using-wireless-doorbell/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hegarty_david/2255499619" TargetMode="External"/><Relationship Id="rId4" Type="http://schemas.openxmlformats.org/officeDocument/2006/relationships/image" Target="../media/image83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iology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iology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s://en.wikipedia.org/wiki/Radiology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64913&amp;picture=programmer-typing-silhouette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ngall.com/smoke-effect-png" TargetMode="Externa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domduck2.blogspot.com/2015/01/blog-post_41.html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7.png"/><Relationship Id="rId7" Type="http://schemas.openxmlformats.org/officeDocument/2006/relationships/image" Target="../media/image11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A57AFE-D4C6-44D4-AA97-008DFC7E2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Principles of AI </a:t>
            </a:r>
            <a:r>
              <a:rPr lang="en-US" dirty="0"/>
              <a:t>Engineering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Chapter 3: Model Quality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B083AA9-AF69-4695-8CB0-9543C5A110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Prof. Dr. Steffen Herbold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Credit: </a:t>
            </a:r>
          </a:p>
          <a:p>
            <a:r>
              <a:rPr lang="en-US" sz="1600" dirty="0"/>
              <a:t>Based on contents from Christian </a:t>
            </a:r>
            <a:r>
              <a:rPr lang="en-US" sz="1600" dirty="0" err="1"/>
              <a:t>Kästner</a:t>
            </a:r>
            <a:r>
              <a:rPr lang="en-US" sz="1600" dirty="0"/>
              <a:t> (https://github.com/ckaestne/seai)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9EBEF38-BA1C-D260-F6BC-AD570AF7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9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Model quality from a data </a:t>
            </a:r>
            <a:r>
              <a:rPr lang="en-US"/>
              <a:t>science perspective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Focus on accuracy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642A84F-8634-EBB6-E8B7-1E181EC3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AD84B-07A0-4682-8C5E-F83E0DB5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Domain-specific invariants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D6CEBD-72CA-4709-B1A3-E4F15BD48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600" dirty="0"/>
                  <a:t>Similar to what we considered earlier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Credit rating should not be affected by gender</a:t>
                </a:r>
              </a:p>
              <a:p>
                <a:pPr lvl="1"/>
                <a:r>
                  <a:rPr lang="en-US" sz="1400" dirty="0"/>
                  <a:t>Applies to: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b="0" dirty="0"/>
                  <a:t>Morphism: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𝑒𝑛𝑑𝑒𝑟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𝑔𝑒𝑛𝑑𝑒𝑟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𝑓𝑒𝑚𝑎𝑙𝑒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𝑔𝑒𝑛𝑑𝑒𝑟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𝑓𝑒𝑚𝑎𝑙𝑒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𝑔𝑒𝑛𝑑𝑒𝑟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𝑚𝑎𝑙𝑒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Expected relationship: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endParaRPr lang="en-US" sz="1600" dirty="0"/>
              </a:p>
              <a:p>
                <a:r>
                  <a:rPr lang="en-US" sz="1600" dirty="0"/>
                  <a:t>Less income should not lead to a better credit rating</a:t>
                </a:r>
              </a:p>
              <a:p>
                <a:pPr lvl="1"/>
                <a:r>
                  <a:rPr lang="en-US" sz="1400" dirty="0"/>
                  <a:t>Applies to: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b="0" dirty="0"/>
                  <a:t>Morphism: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Expected relationship: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endParaRPr lang="en-US" sz="1600" dirty="0"/>
              </a:p>
              <a:p>
                <a:r>
                  <a:rPr lang="en-US" sz="1600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D6CEBD-72CA-4709-B1A3-E4F15BD48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DAA23978-AC03-466E-99AD-275AA9B6A0C8}"/>
                  </a:ext>
                </a:extLst>
              </p:cNvPr>
              <p:cNvSpPr/>
              <p:nvPr/>
            </p:nvSpPr>
            <p:spPr>
              <a:xfrm>
                <a:off x="3696940" y="6063962"/>
                <a:ext cx="84636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denotes that the feature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of the instance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is set to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without changing any other feature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denotes the value of feature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of the instance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DAA23978-AC03-466E-99AD-275AA9B6A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940" y="6063962"/>
                <a:ext cx="8463664" cy="584775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54F90F-5BED-D709-FCC1-3F1D291D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54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AD84B-07A0-4682-8C5E-F83E0DB5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Robustness-related invariants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D6CEBD-72CA-4709-B1A3-E4F15BD48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600" dirty="0"/>
                  <a:t>Check if outcome fulfills some smoothness property with relation to training data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Tiny modifications of training data should not change results</a:t>
                </a:r>
              </a:p>
              <a:p>
                <a:pPr lvl="1"/>
                <a:r>
                  <a:rPr lang="en-US" sz="1400" dirty="0"/>
                  <a:t>Applies to: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b="0" dirty="0"/>
                  <a:t>Morphism: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400" dirty="0"/>
                  <a:t> for a sufficiently small feature vector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Expected relationship: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400" dirty="0"/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  <a:p>
                <a:r>
                  <a:rPr lang="en-US" sz="1600" dirty="0"/>
                  <a:t>Model output in region around training data within a certain range</a:t>
                </a:r>
              </a:p>
              <a:p>
                <a:pPr lvl="1"/>
                <a:r>
                  <a:rPr lang="en-US" sz="1400" dirty="0"/>
                  <a:t>Applies to: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b="0" dirty="0"/>
                  <a:t>Morphism: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400" dirty="0"/>
                  <a:t> for a feature vector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Expected relationship: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𝑀𝐴𝑋</m:t>
                    </m:r>
                  </m:oMath>
                </a14:m>
                <a:endParaRPr lang="en-US" sz="1400" dirty="0"/>
              </a:p>
              <a:p>
                <a:pPr lvl="1"/>
                <a:endParaRPr lang="en-US" sz="1400" dirty="0"/>
              </a:p>
              <a:p>
                <a:r>
                  <a:rPr lang="en-US" sz="1600" dirty="0"/>
                  <a:t>…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D6CEBD-72CA-4709-B1A3-E4F15BD48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AB97340A-9AE1-451D-90A5-538601C8D8F2}"/>
              </a:ext>
            </a:extLst>
          </p:cNvPr>
          <p:cNvSpPr/>
          <p:nvPr/>
        </p:nvSpPr>
        <p:spPr bwMode="auto">
          <a:xfrm>
            <a:off x="9720223" y="3706875"/>
            <a:ext cx="630285" cy="61405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8178345E-CB5A-4273-A864-DCE88D6CE7E8}"/>
              </a:ext>
            </a:extLst>
          </p:cNvPr>
          <p:cNvSpPr/>
          <p:nvPr/>
        </p:nvSpPr>
        <p:spPr bwMode="auto">
          <a:xfrm>
            <a:off x="10012507" y="3991046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ED29EE50-1115-4156-B4BC-FAD8BEF436D5}"/>
              </a:ext>
            </a:extLst>
          </p:cNvPr>
          <p:cNvSpPr/>
          <p:nvPr/>
        </p:nvSpPr>
        <p:spPr bwMode="auto">
          <a:xfrm flipH="1">
            <a:off x="10058225" y="3706874"/>
            <a:ext cx="45720" cy="307029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B1A949C-58EA-4985-BE80-CBCB2643188B}"/>
                  </a:ext>
                </a:extLst>
              </p:cNvPr>
              <p:cNvSpPr/>
              <p:nvPr/>
            </p:nvSpPr>
            <p:spPr>
              <a:xfrm>
                <a:off x="10012916" y="3697705"/>
                <a:ext cx="34977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B1A949C-58EA-4985-BE80-CBCB26431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916" y="3697705"/>
                <a:ext cx="3497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3089C74D-A4DC-42A0-A2A2-6262AB4BEABF}"/>
              </a:ext>
            </a:extLst>
          </p:cNvPr>
          <p:cNvSpPr txBox="1"/>
          <p:nvPr/>
        </p:nvSpPr>
        <p:spPr>
          <a:xfrm>
            <a:off x="8297661" y="3090551"/>
            <a:ext cx="336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Result does not change in a ball around each instance within the data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35B7AF-1B11-4B68-ACDC-99C3E007BD64}"/>
              </a:ext>
            </a:extLst>
          </p:cNvPr>
          <p:cNvSpPr txBox="1"/>
          <p:nvPr/>
        </p:nvSpPr>
        <p:spPr>
          <a:xfrm>
            <a:off x="8297661" y="4370967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extreme values are observed for data sufficiently similar to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F33A175-0F74-4576-91C9-6F98DD25DF9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899590" y="3429000"/>
            <a:ext cx="424322" cy="121767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5A0895-29BA-4379-B040-CA3F7B2099C4}"/>
              </a:ext>
            </a:extLst>
          </p:cNvPr>
          <p:cNvCxnSpPr>
            <a:cxnSpLocks/>
          </p:cNvCxnSpPr>
          <p:nvPr/>
        </p:nvCxnSpPr>
        <p:spPr bwMode="auto">
          <a:xfrm flipH="1">
            <a:off x="7712813" y="4511717"/>
            <a:ext cx="58484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D42219-1639-377D-4892-6AA8F677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2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EE9FF4-1787-41F6-BE62-C272522D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for defining metamorphic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93EA6-A948-4E5F-932C-251B7A0C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Generate random test data</a:t>
            </a:r>
          </a:p>
          <a:p>
            <a:pPr lvl="1"/>
            <a:r>
              <a:rPr lang="en-US" sz="1400" dirty="0"/>
              <a:t>Usually easy</a:t>
            </a:r>
          </a:p>
          <a:p>
            <a:pPr lvl="1"/>
            <a:r>
              <a:rPr lang="en-US" sz="1400" dirty="0"/>
              <a:t>Should be generated to avoid error hiding</a:t>
            </a:r>
          </a:p>
          <a:p>
            <a:pPr lvl="2"/>
            <a:r>
              <a:rPr lang="en-US" sz="1100" dirty="0"/>
              <a:t>If the data is extreme and something fails, failure may be related to data (e.g., numeric issues), not property</a:t>
            </a:r>
          </a:p>
          <a:p>
            <a:pPr lvl="2"/>
            <a:r>
              <a:rPr lang="en-US" sz="1100" dirty="0"/>
              <a:t>Unclear if data or property the reason for the error</a:t>
            </a:r>
          </a:p>
          <a:p>
            <a:pPr lvl="2"/>
            <a:endParaRPr lang="en-US" sz="1100" dirty="0"/>
          </a:p>
          <a:p>
            <a:endParaRPr lang="en-US" sz="1600" dirty="0"/>
          </a:p>
          <a:p>
            <a:r>
              <a:rPr lang="en-US" sz="1600" dirty="0"/>
              <a:t>Transform existing training, validation, and/or test data</a:t>
            </a:r>
          </a:p>
          <a:p>
            <a:endParaRPr lang="en-US" sz="1600" dirty="0"/>
          </a:p>
          <a:p>
            <a:r>
              <a:rPr lang="en-US" sz="1600" dirty="0"/>
              <a:t>Adversarial learning</a:t>
            </a:r>
          </a:p>
          <a:p>
            <a:pPr lvl="1"/>
            <a:r>
              <a:rPr lang="en-US" sz="1400" dirty="0"/>
              <a:t>Gradient-based search for invariant violations</a:t>
            </a:r>
          </a:p>
          <a:p>
            <a:pPr lvl="1"/>
            <a:endParaRPr lang="en-US" sz="1400" dirty="0"/>
          </a:p>
          <a:p>
            <a:r>
              <a:rPr lang="en-US" sz="1600" dirty="0"/>
              <a:t>Formal verification of invariants is an open research problem</a:t>
            </a:r>
          </a:p>
          <a:p>
            <a:pPr lvl="1"/>
            <a:r>
              <a:rPr lang="en-US" sz="1400" dirty="0"/>
              <a:t>Works, e.g., for simple constraints and small neural networks</a:t>
            </a:r>
          </a:p>
          <a:p>
            <a:pPr lvl="2"/>
            <a:endParaRPr lang="en-US" sz="11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86F066-737E-6C60-7446-14A57EFB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8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0A186-F3C1-4723-BE9F-DA011835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on invariant violations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14D30-B052-4546-95E0-DF132941D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Usually based on weak correctness assumption</a:t>
            </a:r>
          </a:p>
          <a:p>
            <a:pPr lvl="1"/>
            <a:r>
              <a:rPr lang="en-US" sz="1400" dirty="0"/>
              <a:t>Some violations are usually unavoidable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Sometimes strict requirements regarding violations</a:t>
            </a:r>
          </a:p>
          <a:p>
            <a:pPr lvl="1"/>
            <a:r>
              <a:rPr lang="en-US" sz="1400" dirty="0"/>
              <a:t>Safety</a:t>
            </a:r>
          </a:p>
          <a:p>
            <a:pPr lvl="1"/>
            <a:r>
              <a:rPr lang="en-US" sz="1400" dirty="0"/>
              <a:t>Fairness, robustness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Representativeness of data relevant for deciding how to act</a:t>
            </a:r>
          </a:p>
          <a:p>
            <a:pPr lvl="1"/>
            <a:r>
              <a:rPr lang="en-US" sz="1400" dirty="0"/>
              <a:t>Random data may not be from the target distribution </a:t>
            </a:r>
            <a:r>
              <a:rPr lang="en-US" sz="1400" dirty="0">
                <a:sym typeface="Wingdings" panose="05000000000000000000" pitchFamily="2" charset="2"/>
              </a:rPr>
              <a:t> violations may not be problematic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This requires very good knowledge (or strict assumption) about the target distribution!</a:t>
            </a:r>
            <a:endParaRPr lang="en-US" sz="1400" dirty="0"/>
          </a:p>
          <a:p>
            <a:pPr lvl="1"/>
            <a:endParaRPr lang="en-US" sz="1400" dirty="0"/>
          </a:p>
          <a:p>
            <a:endParaRPr lang="en-US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189854-6352-A7A7-96CB-7FDC2B0A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51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More software </a:t>
            </a:r>
            <a:r>
              <a:rPr lang="en-US"/>
              <a:t>testing concepts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6980B03-B6C7-7D21-FA72-AA85FF37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41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934CD-C3D5-4893-81B7-78905D45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coverage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4322A6-241E-490F-9020-AA457B85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47" y="1907829"/>
            <a:ext cx="9734550" cy="24098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1F9B86E-01B1-4C77-8CDA-91D013B0B548}"/>
              </a:ext>
            </a:extLst>
          </p:cNvPr>
          <p:cNvSpPr/>
          <p:nvPr/>
        </p:nvSpPr>
        <p:spPr>
          <a:xfrm>
            <a:off x="7544783" y="6549582"/>
            <a:ext cx="29354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https://www.jacoco.org/jacoco/trunk/coverage/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8500FD-5CF9-44DC-9202-359E6800A0E8}"/>
              </a:ext>
            </a:extLst>
          </p:cNvPr>
          <p:cNvSpPr txBox="1"/>
          <p:nvPr/>
        </p:nvSpPr>
        <p:spPr>
          <a:xfrm>
            <a:off x="1298730" y="4729841"/>
            <a:ext cx="748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Measures how many lines/statements/decisions/… are executed (=covered) by the tests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2AD2383-9CEA-4E73-8A30-365D9E8F36A1}"/>
              </a:ext>
            </a:extLst>
          </p:cNvPr>
          <p:cNvSpPr txBox="1"/>
          <p:nvPr/>
        </p:nvSpPr>
        <p:spPr>
          <a:xfrm>
            <a:off x="3007947" y="5460287"/>
            <a:ext cx="4733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Test effort driven by the structure of the source code!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7F8BF-95F9-8CA9-81B7-DE74AD53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163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1C4E6-1DBA-4498-AC19-84802C75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testing (aka white box testing, glass box testing)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D44E0-18F9-413C-8131-877E5A72A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Typically aims to increase the coverage of tests</a:t>
            </a:r>
          </a:p>
          <a:p>
            <a:endParaRPr lang="en-US" sz="1600" dirty="0"/>
          </a:p>
          <a:p>
            <a:r>
              <a:rPr lang="en-US" sz="1600" dirty="0"/>
              <a:t>Concept can also be applied to ML models</a:t>
            </a:r>
          </a:p>
          <a:p>
            <a:pPr lvl="1"/>
            <a:r>
              <a:rPr lang="en-US" sz="1400" dirty="0"/>
              <a:t>Does the test data cover all paths in a decision tree?</a:t>
            </a:r>
          </a:p>
          <a:p>
            <a:pPr lvl="1"/>
            <a:r>
              <a:rPr lang="en-US" sz="1400" dirty="0"/>
              <a:t>Are all neurons in a deep neural network activated at least once?</a:t>
            </a:r>
          </a:p>
          <a:p>
            <a:pPr lvl="1"/>
            <a:endParaRPr lang="en-US" sz="1400" dirty="0"/>
          </a:p>
          <a:p>
            <a:r>
              <a:rPr lang="en-US" sz="1600" dirty="0"/>
              <a:t>Not always well defined</a:t>
            </a:r>
          </a:p>
          <a:p>
            <a:pPr lvl="1"/>
            <a:r>
              <a:rPr lang="en-US" sz="1400" dirty="0"/>
              <a:t>Linear regression?!</a:t>
            </a:r>
          </a:p>
          <a:p>
            <a:pPr lvl="1"/>
            <a:r>
              <a:rPr lang="en-US" sz="1400" dirty="0"/>
              <a:t>Support Vector Machine?!</a:t>
            </a:r>
          </a:p>
          <a:p>
            <a:pPr lvl="1"/>
            <a:r>
              <a:rPr lang="en-US" sz="1400" dirty="0"/>
              <a:t>Naive Bayes?!</a:t>
            </a:r>
          </a:p>
          <a:p>
            <a:pPr lvl="1"/>
            <a:endParaRPr lang="en-US" sz="1400" dirty="0"/>
          </a:p>
          <a:p>
            <a:r>
              <a:rPr lang="en-US" sz="1600" dirty="0"/>
              <a:t>Automated generation of data to cover models possible</a:t>
            </a:r>
          </a:p>
          <a:p>
            <a:pPr lvl="1"/>
            <a:r>
              <a:rPr lang="en-US" sz="1400" dirty="0"/>
              <a:t>Data often not realistic </a:t>
            </a:r>
            <a:r>
              <a:rPr lang="en-US" sz="1400" dirty="0">
                <a:sym typeface="Wingdings" panose="05000000000000000000" pitchFamily="2" charset="2"/>
              </a:rPr>
              <a:t> u</a:t>
            </a:r>
            <a:r>
              <a:rPr lang="en-US" sz="1400" dirty="0"/>
              <a:t>nclear how useful this is</a:t>
            </a:r>
          </a:p>
          <a:p>
            <a:pPr lvl="1"/>
            <a:r>
              <a:rPr lang="en-US" sz="1400" dirty="0"/>
              <a:t>Can be combined with adversarial learning to get more meaningful results</a:t>
            </a:r>
          </a:p>
          <a:p>
            <a:endParaRPr lang="en-US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4194A5-1663-4DD1-52F7-33F91A49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A4E85-4281-4977-B86D-76F9282F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testing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205B4E-CF91-459C-92AD-DDACCDBD1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For every bug, add a test case</a:t>
            </a:r>
          </a:p>
          <a:p>
            <a:endParaRPr lang="en-US" sz="1600" dirty="0"/>
          </a:p>
          <a:p>
            <a:r>
              <a:rPr lang="en-US" sz="1600" dirty="0"/>
              <a:t>Increases likelihood that new bugs within the same code (so called regressions) are caught</a:t>
            </a:r>
          </a:p>
          <a:p>
            <a:endParaRPr lang="en-US" sz="1600" dirty="0"/>
          </a:p>
          <a:p>
            <a:r>
              <a:rPr lang="en-US" sz="1600" dirty="0"/>
              <a:t>Execute regression tests after changes to find defects early</a:t>
            </a:r>
          </a:p>
          <a:p>
            <a:pPr lvl="1"/>
            <a:r>
              <a:rPr lang="en-US" sz="1400" dirty="0"/>
              <a:t>Ideally with continuous integration tools (e.g., nightly, for every commit, or for every pull request)</a:t>
            </a:r>
          </a:p>
          <a:p>
            <a:pPr lvl="1"/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Maps well to curating test data for ML</a:t>
            </a:r>
          </a:p>
          <a:p>
            <a:pPr lvl="1"/>
            <a:r>
              <a:rPr lang="en-US" sz="1400" dirty="0"/>
              <a:t>Especially useful for important populations and invariants!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F19972-DFC9-589E-3F72-E1F33313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380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80214-C616-461B-826C-EBBD7E09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analysis (aka mutation testing)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DB9F7E-F189-463E-B199-2921FB22C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Start with a working program (i.e., a program that passes it‘s test suite)</a:t>
            </a:r>
          </a:p>
          <a:p>
            <a:pPr lvl="1"/>
            <a:endParaRPr lang="en-US" sz="1200" dirty="0"/>
          </a:p>
          <a:p>
            <a:r>
              <a:rPr lang="en-US" sz="1600" dirty="0"/>
              <a:t>Automatically insert small modifications (mutation)</a:t>
            </a:r>
          </a:p>
          <a:p>
            <a:pPr lvl="1"/>
            <a:r>
              <a:rPr lang="en-US" sz="1400" dirty="0" err="1"/>
              <a:t>a+b</a:t>
            </a:r>
            <a:r>
              <a:rPr lang="en-US" sz="1400" dirty="0"/>
              <a:t>  </a:t>
            </a:r>
            <a:r>
              <a:rPr lang="en-US" sz="1400" dirty="0">
                <a:sym typeface="Wingdings" panose="05000000000000000000" pitchFamily="2" charset="2"/>
              </a:rPr>
              <a:t>  a-b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a&lt;b    a&lt;=b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…</a:t>
            </a:r>
          </a:p>
          <a:p>
            <a:pPr lvl="1"/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Check if test suite detects the modification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“Kills” the mutant</a:t>
            </a:r>
          </a:p>
          <a:p>
            <a:pPr lvl="1"/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Better test suites kill more mutants (mutation score)</a:t>
            </a:r>
          </a:p>
          <a:p>
            <a:pPr lvl="1"/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Early research exists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E.g., mutate model parameters (e.g., weights) or inputs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Often combined with coverage criteria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Practical usefulness and applications still unclear</a:t>
            </a:r>
            <a:endParaRPr lang="en-US" sz="1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8FEE1-F3AC-70F8-5F0B-218E9B94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68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C890-8E6A-4598-A6E4-08FE1BEB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(CI)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89ADC4-A351-4489-A8F1-EE5CC379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04" y="1561925"/>
            <a:ext cx="7344992" cy="406665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87153B-FDFC-46C9-84B8-BC4764742289}"/>
              </a:ext>
            </a:extLst>
          </p:cNvPr>
          <p:cNvSpPr txBox="1"/>
          <p:nvPr/>
        </p:nvSpPr>
        <p:spPr>
          <a:xfrm>
            <a:off x="3454892" y="5827345"/>
            <a:ext cx="4848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Automatically build and test software in case of changes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999B1F-52C3-0DF2-37F5-62B55BA5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8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C4217-CEC1-4EDE-9B02-B1668A43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14F2F53-0495-4E6D-A161-F511ED5EB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1083467"/>
              </p:ext>
            </p:extLst>
          </p:nvPr>
        </p:nvGraphicFramePr>
        <p:xfrm>
          <a:off x="1285757" y="1859816"/>
          <a:ext cx="860298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745">
                  <a:extLst>
                    <a:ext uri="{9D8B030D-6E8A-4147-A177-3AD203B41FA5}">
                      <a16:colId xmlns:a16="http://schemas.microsoft.com/office/drawing/2014/main" val="2191932627"/>
                    </a:ext>
                  </a:extLst>
                </a:gridCol>
                <a:gridCol w="2150745">
                  <a:extLst>
                    <a:ext uri="{9D8B030D-6E8A-4147-A177-3AD203B41FA5}">
                      <a16:colId xmlns:a16="http://schemas.microsoft.com/office/drawing/2014/main" val="1827614299"/>
                    </a:ext>
                  </a:extLst>
                </a:gridCol>
                <a:gridCol w="2150745">
                  <a:extLst>
                    <a:ext uri="{9D8B030D-6E8A-4147-A177-3AD203B41FA5}">
                      <a16:colId xmlns:a16="http://schemas.microsoft.com/office/drawing/2014/main" val="3682052154"/>
                    </a:ext>
                  </a:extLst>
                </a:gridCol>
                <a:gridCol w="2150745">
                  <a:extLst>
                    <a:ext uri="{9D8B030D-6E8A-4147-A177-3AD203B41FA5}">
                      <a16:colId xmlns:a16="http://schemas.microsoft.com/office/drawing/2014/main" val="1115261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Actually</a:t>
                      </a:r>
                    </a:p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Grade 5 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Actually</a:t>
                      </a:r>
                    </a:p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Grade 3 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Actually</a:t>
                      </a:r>
                    </a:p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Benign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9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Model predicts</a:t>
                      </a:r>
                    </a:p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Grade 5 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35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Model predicts</a:t>
                      </a:r>
                    </a:p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Grade 3 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26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Model predicts</a:t>
                      </a:r>
                    </a:p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Benign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9668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8D6E2A8-D7A7-4116-9196-563F12ECDE26}"/>
                  </a:ext>
                </a:extLst>
              </p:cNvPr>
              <p:cNvSpPr txBox="1"/>
              <p:nvPr/>
            </p:nvSpPr>
            <p:spPr>
              <a:xfrm>
                <a:off x="3832597" y="4824483"/>
                <a:ext cx="2997744" cy="508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8D6E2A8-D7A7-4116-9196-563F12ECD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597" y="4824483"/>
                <a:ext cx="2997744" cy="5089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5378ADB-9352-48A8-B7EE-A602A9B5C606}"/>
                  </a:ext>
                </a:extLst>
              </p:cNvPr>
              <p:cNvSpPr txBox="1"/>
              <p:nvPr/>
            </p:nvSpPr>
            <p:spPr>
              <a:xfrm>
                <a:off x="3832596" y="5775195"/>
                <a:ext cx="5523115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10+24+82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10+6+2+3+24+10+5+22+82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=0.707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5378ADB-9352-48A8-B7EE-A602A9B5C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596" y="5775195"/>
                <a:ext cx="5523115" cy="466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B00BDC-BFB7-4A46-B423-02D60C00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5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EA2829-92CF-40FF-9AB9-1002E8A4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well to monitor changes of ML models</a:t>
            </a:r>
          </a:p>
        </p:txBody>
      </p:sp>
      <p:pic>
        <p:nvPicPr>
          <p:cNvPr id="3076" name="Picture 4" descr="Uber's internal dashboard">
            <a:extLst>
              <a:ext uri="{FF2B5EF4-FFF2-40B4-BE49-F238E27FC236}">
                <a16:creationId xmlns:a16="http://schemas.microsoft.com/office/drawing/2014/main" id="{4357AB88-3695-4A14-B67C-186C7E08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63" y="1575092"/>
            <a:ext cx="6233874" cy="41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521B16D-3F9D-4A87-9FD7-7C240B6CD191}"/>
              </a:ext>
            </a:extLst>
          </p:cNvPr>
          <p:cNvSpPr txBox="1"/>
          <p:nvPr/>
        </p:nvSpPr>
        <p:spPr>
          <a:xfrm>
            <a:off x="2914002" y="5860016"/>
            <a:ext cx="636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Michelangelo for the exploration of model performance for different builds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C721B4C-6F8F-4296-AD46-DC4AEC60B5C6}"/>
              </a:ext>
            </a:extLst>
          </p:cNvPr>
          <p:cNvSpPr/>
          <p:nvPr/>
        </p:nvSpPr>
        <p:spPr>
          <a:xfrm>
            <a:off x="1265546" y="6512681"/>
            <a:ext cx="10367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Jeremy Hermann and Mike Del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Balso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. Meet Michelangelo: Uber’s Machine Learning Platform. Blog, 2017 https://eng.uber.com/michelangelo-machine-learning-platform/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281071-690E-3907-DF0C-69E88CAF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9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661E4-086B-4792-A748-C359CE7A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 for build and version comparison</a:t>
            </a:r>
          </a:p>
        </p:txBody>
      </p:sp>
      <p:pic>
        <p:nvPicPr>
          <p:cNvPr id="4098" name="Picture 2" descr="MLflow UI">
            <a:extLst>
              <a:ext uri="{FF2B5EF4-FFF2-40B4-BE49-F238E27FC236}">
                <a16:creationId xmlns:a16="http://schemas.microsoft.com/office/drawing/2014/main" id="{BCC43183-6974-416F-ACAE-2A233874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39" y="1755744"/>
            <a:ext cx="7503122" cy="402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E523263-7E86-48D2-87EE-1442B7B1075F}"/>
              </a:ext>
            </a:extLst>
          </p:cNvPr>
          <p:cNvSpPr/>
          <p:nvPr/>
        </p:nvSpPr>
        <p:spPr>
          <a:xfrm>
            <a:off x="-51837" y="6577092"/>
            <a:ext cx="116671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Matei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Zaharia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. Introducing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MLflow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: an Open Source Machine Learning Platform, 2018 https://databricks.com/blog/2018/06/05/introducing-mlflow-an-open-source-machine-learning-platform.html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F6EABD-A97D-1C38-A2F6-D133D689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639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E1C47-5149-4BB9-904D-E9CBA057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CI systems</a:t>
            </a:r>
          </a:p>
        </p:txBody>
      </p:sp>
      <p:pic>
        <p:nvPicPr>
          <p:cNvPr id="5122" name="Picture 2" descr="Ease.ml/ci">
            <a:extLst>
              <a:ext uri="{FF2B5EF4-FFF2-40B4-BE49-F238E27FC236}">
                <a16:creationId xmlns:a16="http://schemas.microsoft.com/office/drawing/2014/main" id="{1192B59D-4C37-449D-86A1-ADB21D76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638" y="1629848"/>
            <a:ext cx="8134723" cy="381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D9BA7D7-06FA-42BF-B243-834B7E63164A}"/>
              </a:ext>
            </a:extLst>
          </p:cNvPr>
          <p:cNvSpPr/>
          <p:nvPr/>
        </p:nvSpPr>
        <p:spPr>
          <a:xfrm>
            <a:off x="4945194" y="642711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Renggli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 et. al, Continuous Integration of Machine Learning Models with ease.ml/ci: Towards a Rigorous Yet Practical Treatment,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SysML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 2019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3B91DA-3DC3-4C20-814F-056AAA22D732}"/>
              </a:ext>
            </a:extLst>
          </p:cNvPr>
          <p:cNvSpPr txBox="1"/>
          <p:nvPr/>
        </p:nvSpPr>
        <p:spPr>
          <a:xfrm>
            <a:off x="2557741" y="5602222"/>
            <a:ext cx="707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 automatically check for model regressions or if improvements are as expected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 Special type of directly integrated test case!</a:t>
            </a:r>
            <a:endParaRPr lang="en-US" sz="1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454794-A3E1-79A1-FB11-5E290DEC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89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0A6EC-304F-406E-A2EC-341601A9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625" y="3176972"/>
            <a:ext cx="2226492" cy="50405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Questions?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DC8592-6911-4CDA-9034-3433EF8D5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5999" y="761998"/>
            <a:ext cx="6096001" cy="609600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750081-655D-3974-7EDF-281391D3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1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EC3E1-0F7F-43C0-81FA-BF02D46B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quality with respect to system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4F5A4E-306B-42D5-B4EC-C741B9522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Suppose you have two models for the same task</a:t>
            </a:r>
          </a:p>
          <a:p>
            <a:endParaRPr lang="en-US" sz="1600" dirty="0"/>
          </a:p>
          <a:p>
            <a:r>
              <a:rPr lang="en-US" sz="1600" dirty="0"/>
              <a:t>Which model supports the system goals best?</a:t>
            </a:r>
          </a:p>
          <a:p>
            <a:endParaRPr lang="en-US" sz="1600" dirty="0"/>
          </a:p>
          <a:p>
            <a:r>
              <a:rPr lang="en-US" sz="1600" dirty="0"/>
              <a:t>Which one makes fewer </a:t>
            </a:r>
            <a:r>
              <a:rPr lang="en-US" sz="1600" i="1" dirty="0"/>
              <a:t>important</a:t>
            </a:r>
            <a:r>
              <a:rPr lang="en-US" sz="1600" dirty="0"/>
              <a:t> mistakes?</a:t>
            </a:r>
          </a:p>
          <a:p>
            <a:endParaRPr lang="en-US" sz="1600" dirty="0"/>
          </a:p>
          <a:p>
            <a:r>
              <a:rPr lang="en-US" sz="1600" dirty="0"/>
              <a:t>Which one is easier to operate?</a:t>
            </a:r>
          </a:p>
          <a:p>
            <a:endParaRPr lang="en-US" sz="1600" dirty="0"/>
          </a:p>
          <a:p>
            <a:r>
              <a:rPr lang="en-US" sz="1600" dirty="0"/>
              <a:t>Which one is better overall?</a:t>
            </a:r>
          </a:p>
          <a:p>
            <a:endParaRPr lang="en-US" sz="1600" dirty="0"/>
          </a:p>
          <a:p>
            <a:r>
              <a:rPr lang="en-US" sz="1600" dirty="0"/>
              <a:t>Is either one good enough?!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D74580AC-99E3-4703-B790-45853E31D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8048079" y="2018813"/>
            <a:ext cx="2559591" cy="1710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C6B2BA5-38A8-4418-821B-C796919A0FEB}"/>
              </a:ext>
            </a:extLst>
          </p:cNvPr>
          <p:cNvSpPr txBox="1"/>
          <p:nvPr/>
        </p:nvSpPr>
        <p:spPr>
          <a:xfrm>
            <a:off x="7146236" y="3896459"/>
            <a:ext cx="436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Live exercise: How would you evaluate this for the cancer prognosis example?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9C79F5-1AE0-A814-4291-3D39EE18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2511F4-FA2A-455D-A7DA-108D8DE6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08064" y="4062313"/>
            <a:ext cx="3504390" cy="19157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D0D40E-2883-4CAE-AEC3-90D7C80D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99% accuracy = good? 10% accuracy = bad?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20C8BF-DCC3-4283-9551-B703D4158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14855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Depends!</a:t>
            </a:r>
          </a:p>
          <a:p>
            <a:endParaRPr lang="en-US" sz="1600"/>
          </a:p>
          <a:p>
            <a:endParaRPr lang="en-US" sz="1600" dirty="0"/>
          </a:p>
          <a:p>
            <a:r>
              <a:rPr lang="en-US" sz="1600" dirty="0"/>
              <a:t>Object detection of other people on the road for a self-driving car?</a:t>
            </a:r>
          </a:p>
          <a:p>
            <a:pPr lvl="1"/>
            <a:r>
              <a:rPr lang="en-US" sz="1400" dirty="0"/>
              <a:t>99% is bad!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Information retrieval task like a search engine?</a:t>
            </a:r>
          </a:p>
          <a:p>
            <a:pPr lvl="1"/>
            <a:r>
              <a:rPr lang="en-US" sz="1400" dirty="0"/>
              <a:t>10% is good (as long as relevant hits are contained and ranked high)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7D79ED-9BC7-4593-BA67-4C3502384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12978" y="2066145"/>
            <a:ext cx="2694562" cy="179725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D2B948-9C56-EA9F-6122-D5B613B4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9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D59DD-F403-4A6E-8AD3-4878845B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1% improvement good?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8659D9-640A-406A-8DA1-B862613AA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Depends!</a:t>
            </a:r>
          </a:p>
          <a:p>
            <a:r>
              <a:rPr lang="en-US" sz="1600" dirty="0"/>
              <a:t>From 98% to 99%? 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From 50% to 60%?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Calculate improvement over baseline:</a:t>
            </a: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060D23E-744D-4E9E-BFAC-9D37A9ECFC75}"/>
                  </a:ext>
                </a:extLst>
              </p:cNvPr>
              <p:cNvSpPr txBox="1"/>
              <p:nvPr/>
            </p:nvSpPr>
            <p:spPr>
              <a:xfrm>
                <a:off x="3611803" y="3875697"/>
                <a:ext cx="4660442" cy="463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𝑎𝑐𝑐𝑢𝑟𝑎𝑐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𝑏𝑎𝑠𝑒𝑙𝑖𝑛𝑒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𝑎𝑐𝑐𝑢𝑟𝑐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𝑏𝑎𝑠𝑒𝑙𝑖𝑛𝑒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060D23E-744D-4E9E-BFAC-9D37A9ECF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03" y="3875697"/>
                <a:ext cx="4660442" cy="463781"/>
              </a:xfrm>
              <a:prstGeom prst="rect">
                <a:avLst/>
              </a:prstGeom>
              <a:blipFill>
                <a:blip r:embed="rId3"/>
                <a:stretch>
                  <a:fillRect l="-654" t="-1316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41A74A5-D1C0-45F4-85C0-FA3ABCFDF69F}"/>
                  </a:ext>
                </a:extLst>
              </p:cNvPr>
              <p:cNvSpPr txBox="1"/>
              <p:nvPr/>
            </p:nvSpPr>
            <p:spPr>
              <a:xfrm>
                <a:off x="3646861" y="4814395"/>
                <a:ext cx="3837397" cy="472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99%−98%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1−98%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41A74A5-D1C0-45F4-85C0-FA3ABCFDF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861" y="4814395"/>
                <a:ext cx="3837397" cy="472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A289239-F4FE-4340-A5BE-900E9640BE01}"/>
                  </a:ext>
                </a:extLst>
              </p:cNvPr>
              <p:cNvSpPr txBox="1"/>
              <p:nvPr/>
            </p:nvSpPr>
            <p:spPr>
              <a:xfrm>
                <a:off x="3646861" y="5763610"/>
                <a:ext cx="3837397" cy="47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60%−50%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1−50%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A289239-F4FE-4340-A5BE-900E9640B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861" y="5763610"/>
                <a:ext cx="3837397" cy="4772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Aufwärtstrend">
            <a:extLst>
              <a:ext uri="{FF2B5EF4-FFF2-40B4-BE49-F238E27FC236}">
                <a16:creationId xmlns:a16="http://schemas.microsoft.com/office/drawing/2014/main" id="{E25A9933-4612-4F4A-8BA7-51EDC3E8F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0519" y="1008633"/>
            <a:ext cx="1958503" cy="195850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749D5A-9041-C6D1-69C6-8974191C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2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BD78B-6CE7-4B35-9EF2-FEBCD17E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baselines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404CD-76DB-4DF4-9305-3BA82F4A0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Random prediction</a:t>
            </a:r>
          </a:p>
          <a:p>
            <a:pPr lvl="1"/>
            <a:endParaRPr lang="en-US" sz="1200" dirty="0"/>
          </a:p>
          <a:p>
            <a:r>
              <a:rPr lang="en-US" sz="1600" dirty="0"/>
              <a:t>Everything true</a:t>
            </a:r>
          </a:p>
          <a:p>
            <a:pPr lvl="1"/>
            <a:endParaRPr lang="en-US" sz="1200" dirty="0"/>
          </a:p>
          <a:p>
            <a:r>
              <a:rPr lang="en-US" sz="1600" dirty="0"/>
              <a:t>Everything false</a:t>
            </a:r>
          </a:p>
          <a:p>
            <a:pPr lvl="1"/>
            <a:endParaRPr lang="en-US" sz="1200" dirty="0"/>
          </a:p>
          <a:p>
            <a:r>
              <a:rPr lang="en-US" sz="1600" dirty="0"/>
              <a:t>Repeat last observation</a:t>
            </a:r>
          </a:p>
          <a:p>
            <a:pPr lvl="1"/>
            <a:endParaRPr lang="en-US" sz="1200" dirty="0"/>
          </a:p>
          <a:p>
            <a:r>
              <a:rPr lang="en-US" sz="1600" dirty="0"/>
              <a:t>Simple heuristic</a:t>
            </a:r>
          </a:p>
          <a:p>
            <a:pPr lvl="1"/>
            <a:r>
              <a:rPr lang="en-US" sz="1400" dirty="0"/>
              <a:t>E.g., threshold on single feature</a:t>
            </a:r>
          </a:p>
          <a:p>
            <a:r>
              <a:rPr lang="en-US" sz="1600" dirty="0"/>
              <a:t>Simple model</a:t>
            </a:r>
          </a:p>
          <a:p>
            <a:pPr lvl="1"/>
            <a:r>
              <a:rPr lang="en-US" sz="1400" dirty="0"/>
              <a:t>E.g., logistic regression</a:t>
            </a:r>
          </a:p>
          <a:p>
            <a:pPr lvl="1"/>
            <a:endParaRPr lang="en-US" sz="1200" dirty="0"/>
          </a:p>
          <a:p>
            <a:r>
              <a:rPr lang="en-US" sz="1600" dirty="0"/>
              <a:t>State-of-the-art model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Grafik 4" descr="Würfel">
            <a:extLst>
              <a:ext uri="{FF2B5EF4-FFF2-40B4-BE49-F238E27FC236}">
                <a16:creationId xmlns:a16="http://schemas.microsoft.com/office/drawing/2014/main" id="{6FF788AD-6D45-497F-9DDB-8971E15C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3473" y="1465474"/>
            <a:ext cx="578988" cy="578988"/>
          </a:xfrm>
          <a:prstGeom prst="rect">
            <a:avLst/>
          </a:prstGeom>
        </p:spPr>
      </p:pic>
      <p:pic>
        <p:nvPicPr>
          <p:cNvPr id="7" name="Grafik 6" descr="Häkchen">
            <a:extLst>
              <a:ext uri="{FF2B5EF4-FFF2-40B4-BE49-F238E27FC236}">
                <a16:creationId xmlns:a16="http://schemas.microsoft.com/office/drawing/2014/main" id="{210C37FC-6DB5-4831-8E40-94AF51B76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3473" y="2167876"/>
            <a:ext cx="578988" cy="578988"/>
          </a:xfrm>
          <a:prstGeom prst="rect">
            <a:avLst/>
          </a:prstGeom>
        </p:spPr>
      </p:pic>
      <p:pic>
        <p:nvPicPr>
          <p:cNvPr id="9" name="Grafik 8" descr="Schließen">
            <a:extLst>
              <a:ext uri="{FF2B5EF4-FFF2-40B4-BE49-F238E27FC236}">
                <a16:creationId xmlns:a16="http://schemas.microsoft.com/office/drawing/2014/main" id="{58078EAE-908B-4001-BBF2-EF8F208CC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3473" y="2870278"/>
            <a:ext cx="578988" cy="578988"/>
          </a:xfrm>
          <a:prstGeom prst="rect">
            <a:avLst/>
          </a:prstGeom>
        </p:spPr>
      </p:pic>
      <p:pic>
        <p:nvPicPr>
          <p:cNvPr id="11" name="Grafik 10" descr="Recycling-Schild">
            <a:extLst>
              <a:ext uri="{FF2B5EF4-FFF2-40B4-BE49-F238E27FC236}">
                <a16:creationId xmlns:a16="http://schemas.microsoft.com/office/drawing/2014/main" id="{9CF12878-FE03-401A-B39A-B938D904C0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3473" y="3572680"/>
            <a:ext cx="578988" cy="578988"/>
          </a:xfrm>
          <a:prstGeom prst="rect">
            <a:avLst/>
          </a:prstGeom>
        </p:spPr>
      </p:pic>
      <p:pic>
        <p:nvPicPr>
          <p:cNvPr id="13" name="Grafik 12" descr="Zahnrad">
            <a:extLst>
              <a:ext uri="{FF2B5EF4-FFF2-40B4-BE49-F238E27FC236}">
                <a16:creationId xmlns:a16="http://schemas.microsoft.com/office/drawing/2014/main" id="{8566E88E-F1A1-48B0-9E81-9B333517D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43473" y="4977484"/>
            <a:ext cx="578988" cy="578988"/>
          </a:xfrm>
          <a:prstGeom prst="rect">
            <a:avLst/>
          </a:prstGeom>
        </p:spPr>
      </p:pic>
      <p:pic>
        <p:nvPicPr>
          <p:cNvPr id="15" name="Grafik 14" descr="Zahnräder">
            <a:extLst>
              <a:ext uri="{FF2B5EF4-FFF2-40B4-BE49-F238E27FC236}">
                <a16:creationId xmlns:a16="http://schemas.microsoft.com/office/drawing/2014/main" id="{4952DC52-4401-4755-BB77-C6CCB61D8C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3473" y="5679887"/>
            <a:ext cx="578988" cy="578988"/>
          </a:xfrm>
          <a:prstGeom prst="rect">
            <a:avLst/>
          </a:prstGeom>
        </p:spPr>
      </p:pic>
      <p:pic>
        <p:nvPicPr>
          <p:cNvPr id="17" name="Grafik 16" descr="Playbook">
            <a:extLst>
              <a:ext uri="{FF2B5EF4-FFF2-40B4-BE49-F238E27FC236}">
                <a16:creationId xmlns:a16="http://schemas.microsoft.com/office/drawing/2014/main" id="{470CDB31-8E24-4C3A-8B68-EED16673B2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3473" y="4275082"/>
            <a:ext cx="578988" cy="57898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EDEA0D-06FD-AEFF-D287-35AA0D07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8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1D7B0-A9A6-4C98-A4FF-CEDCDCC6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forget event likelihood!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E67775-C845-42F3-B5A0-14FA61D4D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Not every event is likely to happen</a:t>
            </a:r>
          </a:p>
          <a:p>
            <a:endParaRPr lang="en-US" sz="1600" dirty="0"/>
          </a:p>
          <a:p>
            <a:r>
              <a:rPr lang="en-US" sz="1600" dirty="0"/>
              <a:t>About 1 in 2,000 has cancer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4295DF4-DEB5-4E39-B883-63E25061A802}"/>
              </a:ext>
            </a:extLst>
          </p:cNvPr>
          <p:cNvSpPr/>
          <p:nvPr/>
        </p:nvSpPr>
        <p:spPr>
          <a:xfrm>
            <a:off x="8175208" y="6538912"/>
            <a:ext cx="26035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https://gis.cdc.gov/Cancer/USCS/DataViz.html</a:t>
            </a:r>
          </a:p>
        </p:txBody>
      </p:sp>
      <p:graphicFrame>
        <p:nvGraphicFramePr>
          <p:cNvPr id="5" name="Inhaltsplatzhalter 3">
            <a:extLst>
              <a:ext uri="{FF2B5EF4-FFF2-40B4-BE49-F238E27FC236}">
                <a16:creationId xmlns:a16="http://schemas.microsoft.com/office/drawing/2014/main" id="{9AE8CC37-1D98-4531-8D5A-AB017F80A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744884"/>
              </p:ext>
            </p:extLst>
          </p:nvPr>
        </p:nvGraphicFramePr>
        <p:xfrm>
          <a:off x="1103444" y="3500132"/>
          <a:ext cx="468280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42">
                  <a:extLst>
                    <a:ext uri="{9D8B030D-6E8A-4147-A177-3AD203B41FA5}">
                      <a16:colId xmlns:a16="http://schemas.microsoft.com/office/drawing/2014/main" val="2191932627"/>
                    </a:ext>
                  </a:extLst>
                </a:gridCol>
                <a:gridCol w="1361332">
                  <a:extLst>
                    <a:ext uri="{9D8B030D-6E8A-4147-A177-3AD203B41FA5}">
                      <a16:colId xmlns:a16="http://schemas.microsoft.com/office/drawing/2014/main" val="1827614299"/>
                    </a:ext>
                  </a:extLst>
                </a:gridCol>
                <a:gridCol w="1361332">
                  <a:extLst>
                    <a:ext uri="{9D8B030D-6E8A-4147-A177-3AD203B41FA5}">
                      <a16:colId xmlns:a16="http://schemas.microsoft.com/office/drawing/2014/main" val="3682052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solidFill>
                            <a:sysClr val="windowText" lastClr="000000"/>
                          </a:solidFill>
                        </a:rPr>
                        <a:t>Actually</a:t>
                      </a:r>
                    </a:p>
                    <a:p>
                      <a:r>
                        <a:rPr lang="en-US" sz="1600" noProof="0" dirty="0">
                          <a:solidFill>
                            <a:sysClr val="windowText" lastClr="000000"/>
                          </a:solidFill>
                        </a:rPr>
                        <a:t>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Actually</a:t>
                      </a:r>
                    </a:p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No 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9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Model predicts</a:t>
                      </a:r>
                    </a:p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solidFill>
                            <a:sysClr val="windowText" lastClr="000000"/>
                          </a:solidFill>
                        </a:rPr>
                        <a:t>4998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35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Model predicts</a:t>
                      </a:r>
                    </a:p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No 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4997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263410"/>
                  </a:ext>
                </a:extLst>
              </a:tr>
            </a:tbl>
          </a:graphicData>
        </a:graphic>
      </p:graphicFrame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3CC51758-1AC4-4C31-A6A1-DE601A6B7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8415334"/>
              </p:ext>
            </p:extLst>
          </p:nvPr>
        </p:nvGraphicFramePr>
        <p:xfrm>
          <a:off x="6096000" y="3500132"/>
          <a:ext cx="468280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42">
                  <a:extLst>
                    <a:ext uri="{9D8B030D-6E8A-4147-A177-3AD203B41FA5}">
                      <a16:colId xmlns:a16="http://schemas.microsoft.com/office/drawing/2014/main" val="2191932627"/>
                    </a:ext>
                  </a:extLst>
                </a:gridCol>
                <a:gridCol w="1361332">
                  <a:extLst>
                    <a:ext uri="{9D8B030D-6E8A-4147-A177-3AD203B41FA5}">
                      <a16:colId xmlns:a16="http://schemas.microsoft.com/office/drawing/2014/main" val="1827614299"/>
                    </a:ext>
                  </a:extLst>
                </a:gridCol>
                <a:gridCol w="1361332">
                  <a:extLst>
                    <a:ext uri="{9D8B030D-6E8A-4147-A177-3AD203B41FA5}">
                      <a16:colId xmlns:a16="http://schemas.microsoft.com/office/drawing/2014/main" val="3682052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solidFill>
                            <a:sysClr val="windowText" lastClr="000000"/>
                          </a:solidFill>
                        </a:rPr>
                        <a:t>Actually</a:t>
                      </a:r>
                    </a:p>
                    <a:p>
                      <a:r>
                        <a:rPr lang="en-US" sz="1600" noProof="0" dirty="0">
                          <a:solidFill>
                            <a:sysClr val="windowText" lastClr="000000"/>
                          </a:solidFill>
                        </a:rPr>
                        <a:t>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Actually</a:t>
                      </a:r>
                    </a:p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No 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9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Model predicts</a:t>
                      </a:r>
                    </a:p>
                    <a:p>
                      <a:r>
                        <a:rPr lang="en-US" sz="1600" b="1" noProof="0">
                          <a:solidFill>
                            <a:sysClr val="windowText" lastClr="000000"/>
                          </a:solidFill>
                        </a:rPr>
                        <a:t>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35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Model predicts</a:t>
                      </a:r>
                    </a:p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No Cancer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ysClr val="windowText" lastClr="000000"/>
                          </a:solidFill>
                        </a:rPr>
                        <a:t>9995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263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482EF80-6280-4CE1-ABEA-DFDB3BC10F01}"/>
                  </a:ext>
                </a:extLst>
              </p:cNvPr>
              <p:cNvSpPr txBox="1"/>
              <p:nvPr/>
            </p:nvSpPr>
            <p:spPr>
              <a:xfrm>
                <a:off x="2401612" y="5628439"/>
                <a:ext cx="1611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482EF80-6280-4CE1-ABEA-DFDB3BC10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12" y="5628439"/>
                <a:ext cx="1611530" cy="246221"/>
              </a:xfrm>
              <a:prstGeom prst="rect">
                <a:avLst/>
              </a:prstGeom>
              <a:blipFill>
                <a:blip r:embed="rId2"/>
                <a:stretch>
                  <a:fillRect l="-2652" r="-2652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094DB95-7B35-4686-A3A1-32C3BECB7432}"/>
                  </a:ext>
                </a:extLst>
              </p:cNvPr>
              <p:cNvSpPr txBox="1"/>
              <p:nvPr/>
            </p:nvSpPr>
            <p:spPr>
              <a:xfrm>
                <a:off x="7350887" y="5628440"/>
                <a:ext cx="17253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=99.9%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094DB95-7B35-4686-A3A1-32C3BEC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887" y="5628440"/>
                <a:ext cx="1725344" cy="246221"/>
              </a:xfrm>
              <a:prstGeom prst="rect">
                <a:avLst/>
              </a:prstGeom>
              <a:blipFill>
                <a:blip r:embed="rId3"/>
                <a:stretch>
                  <a:fillRect l="-2473" r="-2120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26234D48-E654-4D9A-AB31-88BBBA54401B}"/>
              </a:ext>
            </a:extLst>
          </p:cNvPr>
          <p:cNvSpPr txBox="1"/>
          <p:nvPr/>
        </p:nvSpPr>
        <p:spPr>
          <a:xfrm>
            <a:off x="2328597" y="2942362"/>
            <a:ext cx="223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Random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448DAF-FBC7-40C3-9FF5-9DD83665EB4D}"/>
              </a:ext>
            </a:extLst>
          </p:cNvPr>
          <p:cNvSpPr txBox="1"/>
          <p:nvPr/>
        </p:nvSpPr>
        <p:spPr>
          <a:xfrm>
            <a:off x="7566159" y="2942362"/>
            <a:ext cx="1742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Never cancer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29DF3F-6769-5E8B-EF33-DF56C164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5F01E-BB7D-4D27-AA89-61D4FAB2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metrics = Different perspectives</a:t>
            </a:r>
          </a:p>
        </p:txBody>
      </p:sp>
      <p:pic>
        <p:nvPicPr>
          <p:cNvPr id="1026" name="Picture 2" descr="Recall/Precision visualization">
            <a:extLst>
              <a:ext uri="{FF2B5EF4-FFF2-40B4-BE49-F238E27FC236}">
                <a16:creationId xmlns:a16="http://schemas.microsoft.com/office/drawing/2014/main" id="{F89BD6DC-C7EE-4F65-BB20-472228FA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48" y="1352145"/>
            <a:ext cx="2751670" cy="524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37FAFD3-FC89-453F-86A3-67EDB438D708}"/>
              </a:ext>
            </a:extLst>
          </p:cNvPr>
          <p:cNvSpPr txBox="1"/>
          <p:nvPr/>
        </p:nvSpPr>
        <p:spPr>
          <a:xfrm>
            <a:off x="4523362" y="2202846"/>
            <a:ext cx="588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Recall</a:t>
            </a:r>
            <a:r>
              <a:rPr lang="en-US" sz="1600" dirty="0"/>
              <a:t> measures hit rate of positive predictions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ECEC1-32A9-45C6-B049-0FDC7D7BF9D6}"/>
              </a:ext>
            </a:extLst>
          </p:cNvPr>
          <p:cNvSpPr txBox="1"/>
          <p:nvPr/>
        </p:nvSpPr>
        <p:spPr>
          <a:xfrm>
            <a:off x="4523362" y="3317193"/>
            <a:ext cx="588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Precision</a:t>
            </a:r>
            <a:r>
              <a:rPr lang="en-US" sz="1600" dirty="0"/>
              <a:t> measures noise within positive predictions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D5632A-43B2-4BAB-9BDE-D1A86FD98EF8}"/>
              </a:ext>
            </a:extLst>
          </p:cNvPr>
          <p:cNvSpPr txBox="1"/>
          <p:nvPr/>
        </p:nvSpPr>
        <p:spPr>
          <a:xfrm>
            <a:off x="4523361" y="4426624"/>
            <a:ext cx="588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F-measure</a:t>
            </a:r>
            <a:r>
              <a:rPr lang="en-US" sz="1600" dirty="0"/>
              <a:t> combines both through the harmonic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ADBEA0D-4589-44AB-9846-99E487105BC8}"/>
                  </a:ext>
                </a:extLst>
              </p:cNvPr>
              <p:cNvSpPr txBox="1"/>
              <p:nvPr/>
            </p:nvSpPr>
            <p:spPr>
              <a:xfrm>
                <a:off x="5644529" y="2664502"/>
                <a:ext cx="3663311" cy="502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𝑛𝑒𝑔𝑎𝑡𝑖𝑣𝑒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ADBEA0D-4589-44AB-9846-99E487105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29" y="2664502"/>
                <a:ext cx="3663311" cy="502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708122A-DFB5-4928-BA5A-1D9C3920F25D}"/>
                  </a:ext>
                </a:extLst>
              </p:cNvPr>
              <p:cNvSpPr txBox="1"/>
              <p:nvPr/>
            </p:nvSpPr>
            <p:spPr>
              <a:xfrm>
                <a:off x="5644528" y="3773933"/>
                <a:ext cx="3908762" cy="502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708122A-DFB5-4928-BA5A-1D9C3920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28" y="3773933"/>
                <a:ext cx="3908762" cy="502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84F6690-7E2D-4343-93DF-0CB8DDD7D422}"/>
                  </a:ext>
                </a:extLst>
              </p:cNvPr>
              <p:cNvSpPr txBox="1"/>
              <p:nvPr/>
            </p:nvSpPr>
            <p:spPr>
              <a:xfrm>
                <a:off x="5644529" y="4888280"/>
                <a:ext cx="3297826" cy="508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84F6690-7E2D-4343-93DF-0CB8DDD7D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29" y="4888280"/>
                <a:ext cx="3297826" cy="508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720D3243-ED63-4497-A72A-04D24A3005A8}"/>
              </a:ext>
            </a:extLst>
          </p:cNvPr>
          <p:cNvSpPr txBox="1"/>
          <p:nvPr/>
        </p:nvSpPr>
        <p:spPr>
          <a:xfrm>
            <a:off x="4661377" y="6125792"/>
            <a:ext cx="4486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Many more!</a:t>
            </a:r>
          </a:p>
          <a:p>
            <a:r>
              <a:rPr lang="en-US" sz="1600" dirty="0"/>
              <a:t>AUC, TPR (=Recall), TNR, FNR, FPR, MCC, Log loss, 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E58F253-4E1A-46B4-9F7B-44F4FA86BEF8}"/>
              </a:ext>
            </a:extLst>
          </p:cNvPr>
          <p:cNvSpPr/>
          <p:nvPr/>
        </p:nvSpPr>
        <p:spPr bwMode="auto">
          <a:xfrm>
            <a:off x="2585071" y="4888280"/>
            <a:ext cx="1058779" cy="1636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E722C2-312F-4C4C-A039-8EE56FFA2223}"/>
              </a:ext>
            </a:extLst>
          </p:cNvPr>
          <p:cNvSpPr/>
          <p:nvPr/>
        </p:nvSpPr>
        <p:spPr bwMode="auto">
          <a:xfrm>
            <a:off x="1312176" y="4888280"/>
            <a:ext cx="1272895" cy="1636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E76DFE3-F87C-BC55-0B3E-BD290F37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0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3" grpId="0"/>
      <p:bldP spid="9" grpId="0"/>
      <p:bldP spid="10" grpId="0"/>
      <p:bldP spid="4" grpId="0"/>
      <p:bldP spid="5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82E0B-7898-4509-9A5F-96AFD352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Baselines, Recall, and Precision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FB256-23FA-4685-979E-5CC417042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Predict everything as true</a:t>
            </a:r>
          </a:p>
          <a:p>
            <a:endParaRPr lang="en-US" sz="1600" dirty="0"/>
          </a:p>
          <a:p>
            <a:pPr lvl="1"/>
            <a:r>
              <a:rPr lang="en-US" sz="1400" dirty="0"/>
              <a:t>Recall =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Precision = </a:t>
            </a:r>
          </a:p>
          <a:p>
            <a:pPr lvl="1"/>
            <a:endParaRPr lang="en-US" sz="1400" dirty="0"/>
          </a:p>
          <a:p>
            <a:r>
              <a:rPr lang="en-US" sz="1600" dirty="0"/>
              <a:t>Prediction everything as false</a:t>
            </a:r>
          </a:p>
          <a:p>
            <a:endParaRPr lang="en-US" sz="1600" dirty="0"/>
          </a:p>
          <a:p>
            <a:pPr lvl="1"/>
            <a:r>
              <a:rPr lang="en-US" sz="1400" dirty="0"/>
              <a:t>Recall = 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Precision = </a:t>
            </a:r>
          </a:p>
          <a:p>
            <a:pPr lvl="1"/>
            <a:endParaRPr lang="en-US" sz="1400" dirty="0"/>
          </a:p>
          <a:p>
            <a:r>
              <a:rPr lang="en-US" sz="1600" dirty="0"/>
              <a:t>Predict everything randomly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Recall = 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Precision =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058F3F-B67A-4355-BAB9-7C12EB25A500}"/>
              </a:ext>
            </a:extLst>
          </p:cNvPr>
          <p:cNvSpPr txBox="1"/>
          <p:nvPr/>
        </p:nvSpPr>
        <p:spPr>
          <a:xfrm>
            <a:off x="2549279" y="240279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B00BB0-C56C-479C-B9EA-ED4EA8C7F0CD}"/>
              </a:ext>
            </a:extLst>
          </p:cNvPr>
          <p:cNvSpPr txBox="1"/>
          <p:nvPr/>
        </p:nvSpPr>
        <p:spPr>
          <a:xfrm>
            <a:off x="2535345" y="2931348"/>
            <a:ext cx="3798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value (depends on percentage of false)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A0287B-DC77-43DC-A4E5-89DDEA6E21E0}"/>
              </a:ext>
            </a:extLst>
          </p:cNvPr>
          <p:cNvSpPr txBox="1"/>
          <p:nvPr/>
        </p:nvSpPr>
        <p:spPr>
          <a:xfrm>
            <a:off x="2535344" y="412612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5AD6DC-A97A-4E87-957D-FA099EC3EE73}"/>
              </a:ext>
            </a:extLst>
          </p:cNvPr>
          <p:cNvSpPr txBox="1"/>
          <p:nvPr/>
        </p:nvSpPr>
        <p:spPr>
          <a:xfrm>
            <a:off x="2535345" y="4637295"/>
            <a:ext cx="1058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Undefined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0231AE-8A93-47E7-A0B5-5D548F2E8A92}"/>
              </a:ext>
            </a:extLst>
          </p:cNvPr>
          <p:cNvSpPr txBox="1"/>
          <p:nvPr/>
        </p:nvSpPr>
        <p:spPr>
          <a:xfrm>
            <a:off x="2535344" y="5740970"/>
            <a:ext cx="1116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approx. 0.5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52097C-82D8-45D7-A4E6-0D999822872A}"/>
              </a:ext>
            </a:extLst>
          </p:cNvPr>
          <p:cNvSpPr txBox="1"/>
          <p:nvPr/>
        </p:nvSpPr>
        <p:spPr>
          <a:xfrm>
            <a:off x="2535344" y="6263062"/>
            <a:ext cx="1116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approx. 0.5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FBBC01B-3C92-1608-420C-1113FF71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4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6AF2F-E1A4-402B-9055-2CF16B44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Live exercise: </a:t>
            </a:r>
            <a:br>
              <a:rPr lang="en-US" dirty="0"/>
            </a:br>
            <a:r>
              <a:rPr lang="en-US" dirty="0"/>
              <a:t>Are false positives and false negatives equally bad?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62CDE-904A-4E4B-8242-42601EDC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Recognizing cancer</a:t>
            </a:r>
          </a:p>
          <a:p>
            <a:pPr lvl="1"/>
            <a:endParaRPr lang="en-US" sz="1600" dirty="0"/>
          </a:p>
          <a:p>
            <a:r>
              <a:rPr lang="en-US" sz="1600" dirty="0"/>
              <a:t>Suggesting products to buy on e-commerce site</a:t>
            </a:r>
          </a:p>
          <a:p>
            <a:pPr lvl="1"/>
            <a:endParaRPr lang="en-US" sz="1600" dirty="0"/>
          </a:p>
          <a:p>
            <a:r>
              <a:rPr lang="en-US" sz="1600" dirty="0"/>
              <a:t>Identifying human trafficking at the border</a:t>
            </a:r>
          </a:p>
          <a:p>
            <a:pPr lvl="1"/>
            <a:endParaRPr lang="en-US" sz="1600" dirty="0"/>
          </a:p>
          <a:p>
            <a:r>
              <a:rPr lang="en-US" sz="1600" dirty="0"/>
              <a:t>Predicting high demand for ride sharing services</a:t>
            </a:r>
          </a:p>
          <a:p>
            <a:pPr lvl="1"/>
            <a:endParaRPr lang="en-US" sz="1600" dirty="0"/>
          </a:p>
          <a:p>
            <a:r>
              <a:rPr lang="en-US" sz="1600" dirty="0"/>
              <a:t>Approving loan applications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600" dirty="0"/>
              <a:t>What is better? No answer or the wrong answer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880783-4F19-5634-BEA8-9FDC9B8E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6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35B09-ABAA-4530-B1B1-ED7296C0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5C852D-6610-4A79-8DCE-05416968F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What is model quality?</a:t>
            </a:r>
          </a:p>
          <a:p>
            <a:endParaRPr lang="en-US" sz="1600" dirty="0"/>
          </a:p>
          <a:p>
            <a:r>
              <a:rPr lang="en-US" sz="1600" dirty="0"/>
              <a:t>Model quality from a data science perspective</a:t>
            </a:r>
          </a:p>
          <a:p>
            <a:r>
              <a:rPr lang="en-US" sz="1600" dirty="0"/>
              <a:t>Evaluating generalization</a:t>
            </a:r>
          </a:p>
          <a:p>
            <a:r>
              <a:rPr lang="en-US" sz="1600" dirty="0"/>
              <a:t>Pitfalls of evaluations</a:t>
            </a:r>
          </a:p>
          <a:p>
            <a:endParaRPr lang="en-US" sz="1600" dirty="0"/>
          </a:p>
          <a:p>
            <a:r>
              <a:rPr lang="en-US" sz="1600" dirty="0"/>
              <a:t>Correctness from a software engineering perspective</a:t>
            </a:r>
          </a:p>
          <a:p>
            <a:r>
              <a:rPr lang="en-US" sz="1600" dirty="0"/>
              <a:t>Correctness of machine learning from a software engineering perspective</a:t>
            </a:r>
          </a:p>
          <a:p>
            <a:r>
              <a:rPr lang="en-US" sz="1600"/>
              <a:t>Learning </a:t>
            </a:r>
            <a:r>
              <a:rPr lang="en-US" sz="1600" dirty="0"/>
              <a:t>from software testing</a:t>
            </a:r>
          </a:p>
          <a:p>
            <a:r>
              <a:rPr lang="en-US" sz="1600"/>
              <a:t>The </a:t>
            </a:r>
            <a:r>
              <a:rPr lang="en-US" sz="1600" dirty="0"/>
              <a:t>oracle problem</a:t>
            </a:r>
          </a:p>
          <a:p>
            <a:r>
              <a:rPr lang="en-US" sz="1600"/>
              <a:t>Metamorphic </a:t>
            </a:r>
            <a:r>
              <a:rPr lang="en-US" sz="1600" dirty="0"/>
              <a:t>testing</a:t>
            </a:r>
          </a:p>
          <a:p>
            <a:r>
              <a:rPr lang="en-US" sz="1600"/>
              <a:t>More </a:t>
            </a:r>
            <a:r>
              <a:rPr lang="en-US" sz="1600" dirty="0"/>
              <a:t>software testing concepts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76BD3B-BF86-ECF1-A952-EE8D6CA5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2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C52E6-63FE-4360-A705-D247F12C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Thresholds for certainty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5C7E73E-5A6A-4DE7-BA50-2C846C0062BA}"/>
              </a:ext>
            </a:extLst>
          </p:cNvPr>
          <p:cNvSpPr/>
          <p:nvPr/>
        </p:nvSpPr>
        <p:spPr bwMode="auto">
          <a:xfrm>
            <a:off x="3609475" y="3414245"/>
            <a:ext cx="1010653" cy="240632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4346083-AF33-4CB0-89D8-CDE4D7470946}"/>
              </a:ext>
            </a:extLst>
          </p:cNvPr>
          <p:cNvSpPr txBox="1"/>
          <p:nvPr/>
        </p:nvSpPr>
        <p:spPr>
          <a:xfrm>
            <a:off x="5281290" y="3380352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9E18257-740B-4FFC-887B-64F48185E14C}"/>
                  </a:ext>
                </a:extLst>
              </p:cNvPr>
              <p:cNvSpPr txBox="1"/>
              <p:nvPr/>
            </p:nvSpPr>
            <p:spPr>
              <a:xfrm>
                <a:off x="6737685" y="3560636"/>
                <a:ext cx="1529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9E18257-740B-4FFC-887B-64F48185E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85" y="3560636"/>
                <a:ext cx="1529730" cy="338554"/>
              </a:xfrm>
              <a:prstGeom prst="rect">
                <a:avLst/>
              </a:prstGeom>
              <a:blipFill>
                <a:blip r:embed="rId2"/>
                <a:stretch>
                  <a:fillRect r="-11952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C53F295-5137-48D2-B5E5-AB5E85677196}"/>
                  </a:ext>
                </a:extLst>
              </p:cNvPr>
              <p:cNvSpPr txBox="1"/>
              <p:nvPr/>
            </p:nvSpPr>
            <p:spPr>
              <a:xfrm>
                <a:off x="6737685" y="2048468"/>
                <a:ext cx="1529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1|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C53F295-5137-48D2-B5E5-AB5E85677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85" y="2048468"/>
                <a:ext cx="1529730" cy="338554"/>
              </a:xfrm>
              <a:prstGeom prst="rect">
                <a:avLst/>
              </a:prstGeom>
              <a:blipFill>
                <a:blip r:embed="rId3"/>
                <a:stretch>
                  <a:fillRect r="-115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6E4C177-8895-43B2-8FF6-47A1A7816ADE}"/>
                  </a:ext>
                </a:extLst>
              </p:cNvPr>
              <p:cNvSpPr txBox="1"/>
              <p:nvPr/>
            </p:nvSpPr>
            <p:spPr>
              <a:xfrm>
                <a:off x="6705599" y="2552524"/>
                <a:ext cx="1529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2|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6E4C177-8895-43B2-8FF6-47A1A7816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99" y="2552524"/>
                <a:ext cx="1529730" cy="338554"/>
              </a:xfrm>
              <a:prstGeom prst="rect">
                <a:avLst/>
              </a:prstGeom>
              <a:blipFill>
                <a:blip r:embed="rId4"/>
                <a:stretch>
                  <a:fillRect r="-111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 descr="Datenbank">
            <a:extLst>
              <a:ext uri="{FF2B5EF4-FFF2-40B4-BE49-F238E27FC236}">
                <a16:creationId xmlns:a16="http://schemas.microsoft.com/office/drawing/2014/main" id="{DA206127-975A-40A8-B403-E54D3C35C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7601" y="2514600"/>
            <a:ext cx="914400" cy="914400"/>
          </a:xfrm>
          <a:prstGeom prst="rect">
            <a:avLst/>
          </a:prstGeom>
        </p:spPr>
      </p:pic>
      <p:pic>
        <p:nvPicPr>
          <p:cNvPr id="16" name="Grafik 15" descr="Zahnräder">
            <a:extLst>
              <a:ext uri="{FF2B5EF4-FFF2-40B4-BE49-F238E27FC236}">
                <a16:creationId xmlns:a16="http://schemas.microsoft.com/office/drawing/2014/main" id="{4165E7EA-8799-4298-9AF3-21F57655F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600" y="2514600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45E5AAC-61C5-474C-8D45-3F3115EEC1B3}"/>
              </a:ext>
            </a:extLst>
          </p:cNvPr>
          <p:cNvSpPr txBox="1"/>
          <p:nvPr/>
        </p:nvSpPr>
        <p:spPr>
          <a:xfrm>
            <a:off x="7375450" y="3056580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CE90042-8B21-48CA-9D58-D97B894B6C17}"/>
              </a:ext>
            </a:extLst>
          </p:cNvPr>
          <p:cNvCxnSpPr/>
          <p:nvPr/>
        </p:nvCxnSpPr>
        <p:spPr bwMode="auto">
          <a:xfrm>
            <a:off x="4738151" y="3057218"/>
            <a:ext cx="36438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E3E71B7-B08C-429D-BF04-F66228828BF1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 bwMode="auto">
          <a:xfrm flipV="1">
            <a:off x="6096000" y="2217745"/>
            <a:ext cx="641685" cy="754055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D0B725E-A1AB-4750-BCEA-5355E021E92E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 bwMode="auto">
          <a:xfrm flipV="1">
            <a:off x="6096000" y="2721801"/>
            <a:ext cx="609599" cy="249999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A96818C-90A5-4928-9B40-4B860370409B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6096000" y="2971800"/>
            <a:ext cx="609599" cy="31939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643E2B-F9B7-480D-973E-777F11828C6F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 bwMode="auto">
          <a:xfrm>
            <a:off x="6096000" y="2971800"/>
            <a:ext cx="641685" cy="758113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A8AAA3-58EB-4F0E-A845-7536EEA7950E}"/>
              </a:ext>
            </a:extLst>
          </p:cNvPr>
          <p:cNvSpPr txBox="1"/>
          <p:nvPr/>
        </p:nvSpPr>
        <p:spPr>
          <a:xfrm>
            <a:off x="3189035" y="4369856"/>
            <a:ext cx="4955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Common approach: assign class with highest probability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75526FE-71ED-4728-97F6-915DFB555967}"/>
              </a:ext>
            </a:extLst>
          </p:cNvPr>
          <p:cNvSpPr txBox="1"/>
          <p:nvPr/>
        </p:nvSpPr>
        <p:spPr>
          <a:xfrm>
            <a:off x="3172992" y="5360922"/>
            <a:ext cx="5050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Alternative: require probability above a certain threshold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B394B6-3D66-EDE4-C714-CA2631CF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D5505-03EA-4685-A626-1CB6C731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to decide thresholds</a:t>
            </a:r>
          </a:p>
        </p:txBody>
      </p:sp>
      <p:pic>
        <p:nvPicPr>
          <p:cNvPr id="1026" name="Picture 2" descr="Recall/Precision Plot">
            <a:extLst>
              <a:ext uri="{FF2B5EF4-FFF2-40B4-BE49-F238E27FC236}">
                <a16:creationId xmlns:a16="http://schemas.microsoft.com/office/drawing/2014/main" id="{244AF44B-C717-400F-917D-5B339949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740" y="1591565"/>
            <a:ext cx="6104520" cy="386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B3FE68-9B61-4B56-BD3C-A793FD9EBD1C}"/>
              </a:ext>
            </a:extLst>
          </p:cNvPr>
          <p:cNvSpPr txBox="1"/>
          <p:nvPr/>
        </p:nvSpPr>
        <p:spPr>
          <a:xfrm>
            <a:off x="2738318" y="5705298"/>
            <a:ext cx="671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Test different thresholds and plot the recall and precision that were achieved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A9BA6E8-E326-4606-A13E-38D5051D04A2}"/>
              </a:ext>
            </a:extLst>
          </p:cNvPr>
          <p:cNvSpPr txBox="1"/>
          <p:nvPr/>
        </p:nvSpPr>
        <p:spPr>
          <a:xfrm>
            <a:off x="2825649" y="6294757"/>
            <a:ext cx="6540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Also common: Receiver Operator Characteristic (ROC) as curve of TPR vs FPR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502E29-4D3B-676D-3A06-8B4F3790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B0321-6BCA-4880-B14B-1F28DD33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but same for other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43B16A9-1757-4DE1-B47A-453C86228B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1600" dirty="0"/>
                  <a:t>We considered classification</a:t>
                </a:r>
              </a:p>
              <a:p>
                <a:r>
                  <a:rPr lang="en-US" sz="1600" dirty="0"/>
                  <a:t>Techniques may be different, problems remain the same</a:t>
                </a:r>
              </a:p>
              <a:p>
                <a:r>
                  <a:rPr lang="en-US" sz="1600" dirty="0"/>
                  <a:t>Regression</a:t>
                </a:r>
              </a:p>
              <a:p>
                <a:pPr lvl="1"/>
                <a:r>
                  <a:rPr lang="en-US" sz="1400" dirty="0"/>
                  <a:t>Mean Squared Error (MSE)</a:t>
                </a:r>
              </a:p>
              <a:p>
                <a:pPr lvl="1"/>
                <a:r>
                  <a:rPr lang="en-US" sz="1400" dirty="0"/>
                  <a:t>Mean Absolute Percentage Error (MAPE)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coefficient</a:t>
                </a:r>
              </a:p>
              <a:p>
                <a:pPr lvl="1"/>
                <a:r>
                  <a:rPr lang="en-US" sz="1400" dirty="0"/>
                  <a:t>…</a:t>
                </a:r>
              </a:p>
              <a:p>
                <a:r>
                  <a:rPr lang="en-US" sz="1600" dirty="0"/>
                  <a:t>Rankings</a:t>
                </a:r>
              </a:p>
              <a:p>
                <a:pPr lvl="1"/>
                <a:r>
                  <a:rPr lang="en-US" sz="1400" dirty="0"/>
                  <a:t>Mean Average Precision in first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 results (MAP@K)</a:t>
                </a:r>
              </a:p>
              <a:p>
                <a:pPr lvl="1"/>
                <a:r>
                  <a:rPr lang="en-US" sz="1400" dirty="0"/>
                  <a:t>Mean Reciprocal Rank (MRR)</a:t>
                </a:r>
              </a:p>
              <a:p>
                <a:pPr lvl="1"/>
                <a:r>
                  <a:rPr lang="en-US" sz="1400" dirty="0"/>
                  <a:t>Coverage</a:t>
                </a:r>
              </a:p>
              <a:p>
                <a:pPr lvl="1"/>
                <a:r>
                  <a:rPr lang="en-US" sz="1400" dirty="0"/>
                  <a:t>Personalization</a:t>
                </a:r>
              </a:p>
              <a:p>
                <a:pPr lvl="1"/>
                <a:r>
                  <a:rPr lang="en-US" sz="1400" dirty="0"/>
                  <a:t>…</a:t>
                </a:r>
              </a:p>
              <a:p>
                <a:r>
                  <a:rPr lang="en-US" sz="1600" dirty="0"/>
                  <a:t>NLP</a:t>
                </a:r>
              </a:p>
              <a:p>
                <a:pPr lvl="1"/>
                <a:r>
                  <a:rPr lang="en-US" sz="1400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43B16A9-1757-4DE1-B47A-453C86228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096A93C0-2699-4202-A8EB-E13724CFF683}"/>
              </a:ext>
            </a:extLst>
          </p:cNvPr>
          <p:cNvSpPr txBox="1"/>
          <p:nvPr/>
        </p:nvSpPr>
        <p:spPr>
          <a:xfrm>
            <a:off x="6785812" y="2932441"/>
            <a:ext cx="141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Which metric?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397415-C317-42CF-9616-83313FA58F87}"/>
              </a:ext>
            </a:extLst>
          </p:cNvPr>
          <p:cNvSpPr txBox="1"/>
          <p:nvPr/>
        </p:nvSpPr>
        <p:spPr>
          <a:xfrm>
            <a:off x="6785812" y="3567604"/>
            <a:ext cx="3443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What does this mean for my use case?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F1D892-E394-44E0-AF0C-939BE1B36547}"/>
              </a:ext>
            </a:extLst>
          </p:cNvPr>
          <p:cNvSpPr txBox="1"/>
          <p:nvPr/>
        </p:nvSpPr>
        <p:spPr>
          <a:xfrm>
            <a:off x="6785812" y="4202767"/>
            <a:ext cx="3271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What does this mean for my model?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EF9C93C-B5F4-4580-A4B6-A525FA4A6287}"/>
              </a:ext>
            </a:extLst>
          </p:cNvPr>
          <p:cNvSpPr txBox="1"/>
          <p:nvPr/>
        </p:nvSpPr>
        <p:spPr>
          <a:xfrm>
            <a:off x="6785812" y="4837930"/>
            <a:ext cx="3640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What is a good baseline for comparison?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50A9A72-9022-67B2-4D6A-764FAD88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0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Evaluating generalization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D942AD4-DD2E-A143-D0CB-0768E6E9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52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BB9A629-425B-4F09-B6CF-CA54A9157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99" b="40274"/>
          <a:stretch/>
        </p:blipFill>
        <p:spPr>
          <a:xfrm>
            <a:off x="250147" y="728782"/>
            <a:ext cx="5366215" cy="99690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8F9E186-E5E4-4ACF-B343-346B33FB63B0}"/>
              </a:ext>
            </a:extLst>
          </p:cNvPr>
          <p:cNvSpPr/>
          <p:nvPr/>
        </p:nvSpPr>
        <p:spPr>
          <a:xfrm>
            <a:off x="6167575" y="2405780"/>
            <a:ext cx="47168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Researchers tried to identify tanks hidden in a forest…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BB9504-D522-4EF3-BD81-055BC657C5ED}"/>
              </a:ext>
            </a:extLst>
          </p:cNvPr>
          <p:cNvSpPr/>
          <p:nvPr/>
        </p:nvSpPr>
        <p:spPr>
          <a:xfrm>
            <a:off x="2691772" y="4212674"/>
            <a:ext cx="2613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… it worked during training …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18EB3B6-6EE4-4B21-920A-8E6B6E7CF5FA}"/>
              </a:ext>
            </a:extLst>
          </p:cNvPr>
          <p:cNvSpPr/>
          <p:nvPr/>
        </p:nvSpPr>
        <p:spPr>
          <a:xfrm>
            <a:off x="6940684" y="4212674"/>
            <a:ext cx="2884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… but failed with new pictures …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AD4FC28-2A12-41B9-84A9-DD894B731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4422" y="1915048"/>
            <a:ext cx="1812455" cy="13593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E3C82F5-9871-4236-9F13-D92264FED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89176" y="1910776"/>
            <a:ext cx="2038502" cy="1359341"/>
          </a:xfrm>
          <a:prstGeom prst="rect">
            <a:avLst/>
          </a:prstGeom>
        </p:spPr>
      </p:pic>
      <p:pic>
        <p:nvPicPr>
          <p:cNvPr id="21" name="Grafik 20" descr="Häkchen">
            <a:extLst>
              <a:ext uri="{FF2B5EF4-FFF2-40B4-BE49-F238E27FC236}">
                <a16:creationId xmlns:a16="http://schemas.microsoft.com/office/drawing/2014/main" id="{F55FD050-D654-4250-9D6E-DBC5CC0DC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9176" y="4032074"/>
            <a:ext cx="707750" cy="707750"/>
          </a:xfrm>
          <a:prstGeom prst="rect">
            <a:avLst/>
          </a:prstGeom>
        </p:spPr>
      </p:pic>
      <p:pic>
        <p:nvPicPr>
          <p:cNvPr id="23" name="Grafik 22" descr="Schließen">
            <a:extLst>
              <a:ext uri="{FF2B5EF4-FFF2-40B4-BE49-F238E27FC236}">
                <a16:creationId xmlns:a16="http://schemas.microsoft.com/office/drawing/2014/main" id="{957694FA-7430-43D4-9DEF-BEE237521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8088" y="4038419"/>
            <a:ext cx="707750" cy="70775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0F39689-45BD-4AF6-BC09-AD381F63784C}"/>
              </a:ext>
            </a:extLst>
          </p:cNvPr>
          <p:cNvSpPr txBox="1"/>
          <p:nvPr/>
        </p:nvSpPr>
        <p:spPr>
          <a:xfrm>
            <a:off x="2231447" y="3274791"/>
            <a:ext cx="1353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Label: no tank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CB1EC7D-7F59-48E8-946D-6B97E98D9C88}"/>
              </a:ext>
            </a:extLst>
          </p:cNvPr>
          <p:cNvSpPr txBox="1"/>
          <p:nvPr/>
        </p:nvSpPr>
        <p:spPr>
          <a:xfrm>
            <a:off x="4563907" y="3274791"/>
            <a:ext cx="1091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Label: tank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86923EC-A1B8-474B-91CE-CF2F8D98705A}"/>
              </a:ext>
            </a:extLst>
          </p:cNvPr>
          <p:cNvSpPr/>
          <p:nvPr/>
        </p:nvSpPr>
        <p:spPr>
          <a:xfrm>
            <a:off x="6167575" y="5333458"/>
            <a:ext cx="42889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… because the algorithm learned something else!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2523DF0-EDB7-4B1D-B1C9-20E893B48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4422" y="4844496"/>
            <a:ext cx="1812455" cy="135934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3217D48-2DF3-4887-A217-2F8A80591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89176" y="4840224"/>
            <a:ext cx="2038502" cy="135934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1CA0DF8-AC47-4B2E-BE4C-06BE41A77ED8}"/>
              </a:ext>
            </a:extLst>
          </p:cNvPr>
          <p:cNvSpPr txBox="1"/>
          <p:nvPr/>
        </p:nvSpPr>
        <p:spPr>
          <a:xfrm>
            <a:off x="1659532" y="6204239"/>
            <a:ext cx="24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Learned concept: not sunny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12C6D8C-152B-4A21-9B46-59FE609786E9}"/>
              </a:ext>
            </a:extLst>
          </p:cNvPr>
          <p:cNvSpPr txBox="1"/>
          <p:nvPr/>
        </p:nvSpPr>
        <p:spPr>
          <a:xfrm>
            <a:off x="4037665" y="6219226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Learned concept: sunny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7077C2E-7C74-4D18-A7DC-3236914A0FB8}"/>
              </a:ext>
            </a:extLst>
          </p:cNvPr>
          <p:cNvSpPr txBox="1"/>
          <p:nvPr/>
        </p:nvSpPr>
        <p:spPr>
          <a:xfrm>
            <a:off x="6316250" y="6474577"/>
            <a:ext cx="475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is an unconfirmed urban machine learning legend!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AAE70B-BBB8-AE95-4E78-410F1497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24" grpId="0"/>
      <p:bldP spid="25" grpId="0"/>
      <p:bldP spid="26" grpId="0"/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2A4A7-7C67-40E4-B7EE-013565DD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data, validation data, test data</a:t>
            </a:r>
          </a:p>
        </p:txBody>
      </p:sp>
      <p:pic>
        <p:nvPicPr>
          <p:cNvPr id="7" name="Grafik 6" descr="Zahnräder">
            <a:extLst>
              <a:ext uri="{FF2B5EF4-FFF2-40B4-BE49-F238E27FC236}">
                <a16:creationId xmlns:a16="http://schemas.microsoft.com/office/drawing/2014/main" id="{A47E8EE5-32BB-4533-81EE-C372A7EFB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6861" y="1976316"/>
            <a:ext cx="914400" cy="914400"/>
          </a:xfrm>
          <a:prstGeom prst="rect">
            <a:avLst/>
          </a:prstGeom>
        </p:spPr>
      </p:pic>
      <p:pic>
        <p:nvPicPr>
          <p:cNvPr id="8" name="Grafik 7" descr="Datenbank">
            <a:extLst>
              <a:ext uri="{FF2B5EF4-FFF2-40B4-BE49-F238E27FC236}">
                <a16:creationId xmlns:a16="http://schemas.microsoft.com/office/drawing/2014/main" id="{F4EBAC11-56A6-4545-AB82-61AB1DB92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5397" y="3558755"/>
            <a:ext cx="914400" cy="914400"/>
          </a:xfrm>
          <a:prstGeom prst="rect">
            <a:avLst/>
          </a:prstGeom>
        </p:spPr>
      </p:pic>
      <p:pic>
        <p:nvPicPr>
          <p:cNvPr id="9" name="Grafik 8" descr="Datenbank">
            <a:extLst>
              <a:ext uri="{FF2B5EF4-FFF2-40B4-BE49-F238E27FC236}">
                <a16:creationId xmlns:a16="http://schemas.microsoft.com/office/drawing/2014/main" id="{7EBD220C-5E2D-4008-B8AD-980E704FE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6230" y="1976316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2106169-6FEA-44C5-9050-56BD6AC32EFF}"/>
              </a:ext>
            </a:extLst>
          </p:cNvPr>
          <p:cNvSpPr txBox="1"/>
          <p:nvPr/>
        </p:nvSpPr>
        <p:spPr>
          <a:xfrm>
            <a:off x="2709171" y="2872935"/>
            <a:ext cx="175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Learning algorithm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634B49A-ECDF-4873-9F35-C13AD9066C6B}"/>
              </a:ext>
            </a:extLst>
          </p:cNvPr>
          <p:cNvSpPr txBox="1"/>
          <p:nvPr/>
        </p:nvSpPr>
        <p:spPr>
          <a:xfrm>
            <a:off x="4756086" y="4489917"/>
            <a:ext cx="1430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 data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70C06B-99A6-422F-9CCB-44C6408E66C2}"/>
              </a:ext>
            </a:extLst>
          </p:cNvPr>
          <p:cNvSpPr txBox="1"/>
          <p:nvPr/>
        </p:nvSpPr>
        <p:spPr>
          <a:xfrm>
            <a:off x="8658906" y="2911824"/>
            <a:ext cx="929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data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A7A079-DB72-4F31-97A8-67973326451C}"/>
              </a:ext>
            </a:extLst>
          </p:cNvPr>
          <p:cNvSpPr txBox="1"/>
          <p:nvPr/>
        </p:nvSpPr>
        <p:spPr>
          <a:xfrm>
            <a:off x="4663155" y="2890716"/>
            <a:ext cx="1600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Candidate model</a:t>
            </a:r>
          </a:p>
        </p:txBody>
      </p:sp>
      <p:pic>
        <p:nvPicPr>
          <p:cNvPr id="16" name="Grafik 15" descr="Zahnräder">
            <a:extLst>
              <a:ext uri="{FF2B5EF4-FFF2-40B4-BE49-F238E27FC236}">
                <a16:creationId xmlns:a16="http://schemas.microsoft.com/office/drawing/2014/main" id="{EEB9AD4C-4BC8-4B6B-A7C5-52FDF945A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6545" y="1976316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3E39A71-32D9-4CE3-B7DC-D3C2218AE46B}"/>
              </a:ext>
            </a:extLst>
          </p:cNvPr>
          <p:cNvSpPr txBox="1"/>
          <p:nvPr/>
        </p:nvSpPr>
        <p:spPr>
          <a:xfrm>
            <a:off x="6714599" y="288386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Final model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E00448D-B3E2-4386-81D7-2FC15E662255}"/>
              </a:ext>
            </a:extLst>
          </p:cNvPr>
          <p:cNvCxnSpPr>
            <a:cxnSpLocks/>
            <a:stCxn id="51" idx="3"/>
            <a:endCxn id="7" idx="1"/>
          </p:cNvCxnSpPr>
          <p:nvPr/>
        </p:nvCxnSpPr>
        <p:spPr bwMode="auto">
          <a:xfrm>
            <a:off x="4051577" y="2433516"/>
            <a:ext cx="925284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78D70FD-743E-498D-8A19-9A25865D95AA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 bwMode="auto">
          <a:xfrm>
            <a:off x="5891261" y="2433516"/>
            <a:ext cx="925284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D63E1BA-88B2-4B8D-B6DA-D3818B98D030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 bwMode="auto">
          <a:xfrm>
            <a:off x="7730945" y="2433516"/>
            <a:ext cx="92528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9A40C94-02A0-4F0E-912A-B0DFB27C5346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 bwMode="auto">
          <a:xfrm flipH="1">
            <a:off x="5462597" y="3229270"/>
            <a:ext cx="970" cy="329485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pic>
        <p:nvPicPr>
          <p:cNvPr id="33" name="Grafik 32" descr="Playbook">
            <a:extLst>
              <a:ext uri="{FF2B5EF4-FFF2-40B4-BE49-F238E27FC236}">
                <a16:creationId xmlns:a16="http://schemas.microsoft.com/office/drawing/2014/main" id="{E7F0B2E3-9A0C-4751-9E22-9BA1DDFD4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7177" y="5143289"/>
            <a:ext cx="914400" cy="914400"/>
          </a:xfrm>
          <a:prstGeom prst="rect">
            <a:avLst/>
          </a:prstGeom>
        </p:spPr>
      </p:pic>
      <p:pic>
        <p:nvPicPr>
          <p:cNvPr id="35" name="Grafik 34" descr="Pfeil Kreis">
            <a:extLst>
              <a:ext uri="{FF2B5EF4-FFF2-40B4-BE49-F238E27FC236}">
                <a16:creationId xmlns:a16="http://schemas.microsoft.com/office/drawing/2014/main" id="{DBDC3EBE-E0E3-48B7-B97F-234067A93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3458" y="3602816"/>
            <a:ext cx="914400" cy="914400"/>
          </a:xfrm>
          <a:prstGeom prst="rect">
            <a:avLst/>
          </a:prstGeom>
        </p:spPr>
      </p:pic>
      <p:pic>
        <p:nvPicPr>
          <p:cNvPr id="37" name="Grafik 36" descr="Präsentation mit Balkendiagramm">
            <a:extLst>
              <a:ext uri="{FF2B5EF4-FFF2-40B4-BE49-F238E27FC236}">
                <a16:creationId xmlns:a16="http://schemas.microsoft.com/office/drawing/2014/main" id="{4CB02A59-E607-4808-9C7D-5D8DA85C6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06497" y="5141194"/>
            <a:ext cx="914400" cy="91440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6554A735-9DD6-4599-B01E-EEBBCABECE1D}"/>
              </a:ext>
            </a:extLst>
          </p:cNvPr>
          <p:cNvSpPr txBox="1"/>
          <p:nvPr/>
        </p:nvSpPr>
        <p:spPr>
          <a:xfrm>
            <a:off x="4426167" y="6012195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 performance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C04BD12-9AE5-47CD-A108-1B684FEC6137}"/>
              </a:ext>
            </a:extLst>
          </p:cNvPr>
          <p:cNvSpPr txBox="1"/>
          <p:nvPr/>
        </p:nvSpPr>
        <p:spPr>
          <a:xfrm>
            <a:off x="2309175" y="6017388"/>
            <a:ext cx="2145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Hyperparameter tuning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82543C5-FCAF-4706-AA0C-F7451E70C9CC}"/>
              </a:ext>
            </a:extLst>
          </p:cNvPr>
          <p:cNvCxnSpPr>
            <a:cxnSpLocks/>
            <a:stCxn id="12" idx="2"/>
            <a:endCxn id="37" idx="0"/>
          </p:cNvCxnSpPr>
          <p:nvPr/>
        </p:nvCxnSpPr>
        <p:spPr bwMode="auto">
          <a:xfrm flipH="1">
            <a:off x="5463697" y="4828471"/>
            <a:ext cx="7425" cy="312723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0F56954-FD58-4188-B843-8899A314BE48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 bwMode="auto">
          <a:xfrm flipH="1">
            <a:off x="4051577" y="5598394"/>
            <a:ext cx="954920" cy="2095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7F052C1-3C4E-4902-A2BB-F8A46B0BD11B}"/>
              </a:ext>
            </a:extLst>
          </p:cNvPr>
          <p:cNvCxnSpPr>
            <a:cxnSpLocks/>
            <a:stCxn id="33" idx="0"/>
            <a:endCxn id="10" idx="2"/>
          </p:cNvCxnSpPr>
          <p:nvPr/>
        </p:nvCxnSpPr>
        <p:spPr bwMode="auto">
          <a:xfrm flipH="1" flipV="1">
            <a:off x="3586270" y="3211489"/>
            <a:ext cx="8107" cy="19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pic>
        <p:nvPicPr>
          <p:cNvPr id="51" name="Grafik 50" descr="Kopf mit Zahnrädern">
            <a:extLst>
              <a:ext uri="{FF2B5EF4-FFF2-40B4-BE49-F238E27FC236}">
                <a16:creationId xmlns:a16="http://schemas.microsoft.com/office/drawing/2014/main" id="{16EA9538-5A6F-472D-A454-1284984574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37177" y="1976316"/>
            <a:ext cx="914400" cy="914400"/>
          </a:xfrm>
          <a:prstGeom prst="rect">
            <a:avLst/>
          </a:prstGeom>
        </p:spPr>
      </p:pic>
      <p:pic>
        <p:nvPicPr>
          <p:cNvPr id="52" name="Grafik 51" descr="Datenbank">
            <a:extLst>
              <a:ext uri="{FF2B5EF4-FFF2-40B4-BE49-F238E27FC236}">
                <a16:creationId xmlns:a16="http://schemas.microsoft.com/office/drawing/2014/main" id="{1BDA0ECB-1CCE-44CD-BB25-25EB2D669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7493" y="1976316"/>
            <a:ext cx="914400" cy="914400"/>
          </a:xfrm>
          <a:prstGeom prst="rect">
            <a:avLst/>
          </a:prstGeom>
        </p:spPr>
      </p:pic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442A2928-EEC7-47FE-AB5E-B499874B3962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 bwMode="auto">
          <a:xfrm>
            <a:off x="2211893" y="2433516"/>
            <a:ext cx="925284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F862003A-4E99-429D-9775-CE29E69BCF97}"/>
              </a:ext>
            </a:extLst>
          </p:cNvPr>
          <p:cNvSpPr txBox="1"/>
          <p:nvPr/>
        </p:nvSpPr>
        <p:spPr>
          <a:xfrm>
            <a:off x="1140506" y="2911824"/>
            <a:ext cx="1254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Training data</a:t>
            </a:r>
          </a:p>
        </p:txBody>
      </p:sp>
      <p:pic>
        <p:nvPicPr>
          <p:cNvPr id="62" name="Grafik 61" descr="Präsentation mit Balkendiagramm">
            <a:extLst>
              <a:ext uri="{FF2B5EF4-FFF2-40B4-BE49-F238E27FC236}">
                <a16:creationId xmlns:a16="http://schemas.microsoft.com/office/drawing/2014/main" id="{07F772BB-BF58-40C4-9A9A-1A6381704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8906" y="3575517"/>
            <a:ext cx="914400" cy="914400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EFF85B4B-A95A-40D4-9436-584784E4326A}"/>
              </a:ext>
            </a:extLst>
          </p:cNvPr>
          <p:cNvSpPr txBox="1"/>
          <p:nvPr/>
        </p:nvSpPr>
        <p:spPr>
          <a:xfrm>
            <a:off x="8094561" y="4490883"/>
            <a:ext cx="214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Estimated performance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57E1D53E-091B-4C79-91A9-D3EBA330F8EA}"/>
              </a:ext>
            </a:extLst>
          </p:cNvPr>
          <p:cNvCxnSpPr>
            <a:cxnSpLocks/>
            <a:stCxn id="13" idx="2"/>
            <a:endCxn id="62" idx="0"/>
          </p:cNvCxnSpPr>
          <p:nvPr/>
        </p:nvCxnSpPr>
        <p:spPr bwMode="auto">
          <a:xfrm flipH="1">
            <a:off x="9116106" y="3250378"/>
            <a:ext cx="7383" cy="325139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9384B997-A7A7-4650-8423-E85D5FA7BA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472067" y="1902102"/>
            <a:ext cx="460717" cy="182416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</a:ln>
        </p:spPr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CDBC4B38-54C3-423F-A2BE-480B7FA69901}"/>
              </a:ext>
            </a:extLst>
          </p:cNvPr>
          <p:cNvSpPr txBox="1"/>
          <p:nvPr/>
        </p:nvSpPr>
        <p:spPr>
          <a:xfrm>
            <a:off x="9876916" y="1682217"/>
            <a:ext cx="1420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 only once!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B8959CB7-3240-4685-9AD4-E859DDFBFA7A}"/>
              </a:ext>
            </a:extLst>
          </p:cNvPr>
          <p:cNvSpPr txBox="1"/>
          <p:nvPr/>
        </p:nvSpPr>
        <p:spPr>
          <a:xfrm>
            <a:off x="7166464" y="5121037"/>
            <a:ext cx="393453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Other variants for training/validation: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Leave-one-out cross validation (Jackknife)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k-fold 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Repeated bootstrap samples</a:t>
            </a:r>
          </a:p>
          <a:p>
            <a:endParaRPr lang="en-US" sz="1600" dirty="0"/>
          </a:p>
          <a:p>
            <a:r>
              <a:rPr lang="en-US" sz="1600" dirty="0">
                <a:sym typeface="Wingdings" panose="05000000000000000000" pitchFamily="2" charset="2"/>
              </a:rPr>
              <a:t> Not possible with test data!</a:t>
            </a:r>
            <a:endParaRPr lang="en-US" sz="1600" dirty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1482A19-6A39-48E4-848A-1BFB068893EA}"/>
              </a:ext>
            </a:extLst>
          </p:cNvPr>
          <p:cNvSpPr txBox="1"/>
          <p:nvPr/>
        </p:nvSpPr>
        <p:spPr>
          <a:xfrm>
            <a:off x="284571" y="4076580"/>
            <a:ext cx="2273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Training, validation, and test data are not overlapping!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547595-A912-DE22-636F-88CB6511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7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7" grpId="0"/>
      <p:bldP spid="38" grpId="0"/>
      <p:bldP spid="39" grpId="0"/>
      <p:bldP spid="61" grpId="0"/>
      <p:bldP spid="63" grpId="0"/>
      <p:bldP spid="69" grpId="0"/>
      <p:bldP spid="71" grpId="0"/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318CB-0078-4652-99A5-58102877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parameters vs hyper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2B73AD-EEC3-4C30-B899-63002456E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Model parameters</a:t>
            </a:r>
          </a:p>
          <a:p>
            <a:pPr lvl="1"/>
            <a:r>
              <a:rPr lang="en-US" sz="1400" dirty="0"/>
              <a:t>The internal parameters that a model learns based on data</a:t>
            </a:r>
          </a:p>
          <a:p>
            <a:pPr lvl="1"/>
            <a:r>
              <a:rPr lang="en-US" sz="1400" dirty="0"/>
              <a:t>Weights, coefficients, </a:t>
            </a:r>
            <a:r>
              <a:rPr lang="en-US" sz="1400" dirty="0" err="1"/>
              <a:t>boolean</a:t>
            </a:r>
            <a:r>
              <a:rPr lang="en-US" sz="1400" dirty="0"/>
              <a:t> conditions, …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Software engineering view:</a:t>
            </a:r>
          </a:p>
          <a:p>
            <a:pPr lvl="2"/>
            <a:r>
              <a:rPr lang="en-US" sz="1200" dirty="0"/>
              <a:t>Constants of the learned function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Hyper parameters</a:t>
            </a:r>
          </a:p>
          <a:p>
            <a:pPr lvl="1"/>
            <a:r>
              <a:rPr lang="en-US" sz="1400" dirty="0"/>
              <a:t>The parameters that configure the algorithm that learns the model</a:t>
            </a:r>
          </a:p>
          <a:p>
            <a:pPr lvl="1"/>
            <a:r>
              <a:rPr lang="en-US" sz="1400" dirty="0"/>
              <a:t>Number of neurons, layers, tree depth, …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Software engineering view:</a:t>
            </a:r>
          </a:p>
          <a:p>
            <a:pPr lvl="2"/>
            <a:r>
              <a:rPr lang="en-US" sz="1200" dirty="0"/>
              <a:t>Arguments of the learning algorithms interface</a:t>
            </a:r>
          </a:p>
        </p:txBody>
      </p:sp>
      <p:pic>
        <p:nvPicPr>
          <p:cNvPr id="4" name="Grafik 3" descr="Datenbank">
            <a:extLst>
              <a:ext uri="{FF2B5EF4-FFF2-40B4-BE49-F238E27FC236}">
                <a16:creationId xmlns:a16="http://schemas.microsoft.com/office/drawing/2014/main" id="{088D1BCC-1C70-4954-A904-64656A2DC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688" y="4438850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D7F41C9-BC2C-4FD1-8AD6-5CF7E52AC701}"/>
              </a:ext>
            </a:extLst>
          </p:cNvPr>
          <p:cNvSpPr txBox="1"/>
          <p:nvPr/>
        </p:nvSpPr>
        <p:spPr>
          <a:xfrm>
            <a:off x="7819438" y="5346368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Optimized on validation data</a:t>
            </a:r>
          </a:p>
        </p:txBody>
      </p:sp>
      <p:pic>
        <p:nvPicPr>
          <p:cNvPr id="6" name="Grafik 5" descr="Datenbank">
            <a:extLst>
              <a:ext uri="{FF2B5EF4-FFF2-40B4-BE49-F238E27FC236}">
                <a16:creationId xmlns:a16="http://schemas.microsoft.com/office/drawing/2014/main" id="{89D76356-3327-4276-9CE6-7AAD6993F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9565" y="2264586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D280D22-D1C1-4102-99E4-77BEF8386EEA}"/>
              </a:ext>
            </a:extLst>
          </p:cNvPr>
          <p:cNvSpPr txBox="1"/>
          <p:nvPr/>
        </p:nvSpPr>
        <p:spPr>
          <a:xfrm>
            <a:off x="7819438" y="3179650"/>
            <a:ext cx="268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Optimized on training data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429DAFE-E54B-97DF-A5F1-E85B0019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41D48-8AB6-4C28-8682-64DC8689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219ECE-9BEB-40BB-BD0C-BA2C6630B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Overfitting</a:t>
            </a:r>
          </a:p>
          <a:p>
            <a:pPr lvl="1"/>
            <a:r>
              <a:rPr lang="en-US" sz="1400" dirty="0"/>
              <a:t>Model learned exactly for the input data, but does not generalize to unseen data</a:t>
            </a:r>
          </a:p>
          <a:p>
            <a:pPr lvl="1"/>
            <a:r>
              <a:rPr lang="en-US" sz="1400" dirty="0"/>
              <a:t>Example: exact memorization</a:t>
            </a:r>
          </a:p>
          <a:p>
            <a:r>
              <a:rPr lang="en-US" sz="1600" dirty="0"/>
              <a:t>Underfitting</a:t>
            </a:r>
          </a:p>
          <a:p>
            <a:pPr lvl="1"/>
            <a:r>
              <a:rPr lang="en-US" sz="1400" dirty="0"/>
              <a:t>Model makes very general observations that work on training data but poorly fits to other data</a:t>
            </a:r>
          </a:p>
          <a:p>
            <a:pPr lvl="1"/>
            <a:r>
              <a:rPr lang="en-US" sz="1400" dirty="0"/>
              <a:t>Example: Pictures with tanks are brighter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30F74CA-59F3-4DF7-9B4C-36984DAE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345" y="3595256"/>
            <a:ext cx="3775563" cy="24081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BDA309-1EAD-4F59-8932-566D8C372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74" y="3664773"/>
            <a:ext cx="3666446" cy="233859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B1D8340-448B-441E-B94C-F8803951D75F}"/>
              </a:ext>
            </a:extLst>
          </p:cNvPr>
          <p:cNvSpPr/>
          <p:nvPr/>
        </p:nvSpPr>
        <p:spPr bwMode="auto">
          <a:xfrm>
            <a:off x="3758081" y="3664773"/>
            <a:ext cx="1739423" cy="60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49568A-327B-4995-BD48-3C6732AF379F}"/>
              </a:ext>
            </a:extLst>
          </p:cNvPr>
          <p:cNvSpPr/>
          <p:nvPr/>
        </p:nvSpPr>
        <p:spPr bwMode="auto">
          <a:xfrm>
            <a:off x="8503106" y="3674111"/>
            <a:ext cx="1739423" cy="60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BEBD845-C38D-406B-8150-A3C959DE9505}"/>
              </a:ext>
            </a:extLst>
          </p:cNvPr>
          <p:cNvSpPr txBox="1"/>
          <p:nvPr/>
        </p:nvSpPr>
        <p:spPr>
          <a:xfrm>
            <a:off x="1991157" y="6003371"/>
            <a:ext cx="3898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Memorizes training data (gets better)</a:t>
            </a:r>
          </a:p>
          <a:p>
            <a:r>
              <a:rPr lang="en-US" sz="1600" dirty="0"/>
              <a:t>Stops generalizing to other data (gets worse)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F55E45-5863-4C0D-B66A-2440FCE37FC7}"/>
              </a:ext>
            </a:extLst>
          </p:cNvPr>
          <p:cNvSpPr txBox="1"/>
          <p:nvPr/>
        </p:nvSpPr>
        <p:spPr>
          <a:xfrm>
            <a:off x="6698392" y="5997399"/>
            <a:ext cx="4484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 works equally (bad) on training and test data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24D630-2058-4950-AEC9-84D8AA8362CC}"/>
              </a:ext>
            </a:extLst>
          </p:cNvPr>
          <p:cNvSpPr txBox="1"/>
          <p:nvPr/>
        </p:nvSpPr>
        <p:spPr>
          <a:xfrm>
            <a:off x="3482210" y="3750998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3CFF943-49ED-4413-9AE8-F010FA510813}"/>
              </a:ext>
            </a:extLst>
          </p:cNvPr>
          <p:cNvSpPr txBox="1"/>
          <p:nvPr/>
        </p:nvSpPr>
        <p:spPr>
          <a:xfrm>
            <a:off x="8272836" y="3750998"/>
            <a:ext cx="132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EFB006-6708-983F-E266-94A816F1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0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9B21B-26A4-4F80-BED2-BE2731CB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F0793F-646C-48DF-A255-211D5B6A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What can you do if your model overfits?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What can you do if your model underfits?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D08431-3BC3-C2E9-FDBD-C0575B8F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Pitfalls </a:t>
            </a:r>
            <a:r>
              <a:rPr lang="en-US"/>
              <a:t>of evaluations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C35896A-0A1E-660E-8ACC-8C9C1CC9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8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What is model </a:t>
            </a:r>
            <a:r>
              <a:rPr lang="en-US"/>
              <a:t>quality?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A133E4-CCBE-35E3-629F-2B32B31C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EB11C-C9F1-4C69-9B3F-BC7DCB42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not representative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5A81DF1-536A-40CE-8533-4AC9CEA64BFB}"/>
              </a:ext>
            </a:extLst>
          </p:cNvPr>
          <p:cNvSpPr/>
          <p:nvPr/>
        </p:nvSpPr>
        <p:spPr bwMode="auto">
          <a:xfrm>
            <a:off x="3710103" y="2501060"/>
            <a:ext cx="5947038" cy="28984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B8AAFAE-E0BC-483B-9982-FF8F2016A69E}"/>
              </a:ext>
            </a:extLst>
          </p:cNvPr>
          <p:cNvSpPr/>
          <p:nvPr/>
        </p:nvSpPr>
        <p:spPr bwMode="auto">
          <a:xfrm>
            <a:off x="2226207" y="1464625"/>
            <a:ext cx="7822818" cy="43405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3AB6D44-7C57-45AB-8A0B-79FA2DC0944F}"/>
              </a:ext>
            </a:extLst>
          </p:cNvPr>
          <p:cNvSpPr/>
          <p:nvPr/>
        </p:nvSpPr>
        <p:spPr bwMode="auto">
          <a:xfrm>
            <a:off x="5941673" y="3490516"/>
            <a:ext cx="3406083" cy="154462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1F19F79-D106-458A-8427-7E1BA7023510}"/>
              </a:ext>
            </a:extLst>
          </p:cNvPr>
          <p:cNvSpPr txBox="1"/>
          <p:nvPr/>
        </p:nvSpPr>
        <p:spPr>
          <a:xfrm>
            <a:off x="4431997" y="1934877"/>
            <a:ext cx="810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 data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C01558-CD9C-499A-9603-7311E98480AD}"/>
              </a:ext>
            </a:extLst>
          </p:cNvPr>
          <p:cNvSpPr txBox="1"/>
          <p:nvPr/>
        </p:nvSpPr>
        <p:spPr>
          <a:xfrm>
            <a:off x="4980828" y="2822201"/>
            <a:ext cx="3225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Target data</a:t>
            </a:r>
          </a:p>
          <a:p>
            <a:r>
              <a:rPr lang="en-US" sz="1600" dirty="0"/>
              <a:t>E.g. radiology images for lung cancer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5FD618-61F5-4E63-862B-C96879F79D9B}"/>
              </a:ext>
            </a:extLst>
          </p:cNvPr>
          <p:cNvSpPr txBox="1"/>
          <p:nvPr/>
        </p:nvSpPr>
        <p:spPr>
          <a:xfrm>
            <a:off x="6178791" y="3907761"/>
            <a:ext cx="2475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Available data</a:t>
            </a:r>
          </a:p>
          <a:p>
            <a:r>
              <a:rPr lang="en-US" sz="1600" dirty="0"/>
              <a:t>E.g., data from one hospital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ACF5A6B-8731-4C04-BFEA-655FB75A7BBC}"/>
              </a:ext>
            </a:extLst>
          </p:cNvPr>
          <p:cNvSpPr txBox="1"/>
          <p:nvPr/>
        </p:nvSpPr>
        <p:spPr>
          <a:xfrm>
            <a:off x="1155965" y="6053130"/>
            <a:ext cx="10399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Live exercise: What are reasons why the available data for the cancer prediction use case may not be representative?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5EE758-4C74-DE45-1966-7E5701AB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B669A-4A71-48EF-974F-E8B68B7C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learning</a:t>
            </a:r>
          </a:p>
        </p:txBody>
      </p:sp>
      <p:pic>
        <p:nvPicPr>
          <p:cNvPr id="2050" name="Picture 2" descr="Shortcut learning illustration from paper below">
            <a:extLst>
              <a:ext uri="{FF2B5EF4-FFF2-40B4-BE49-F238E27FC236}">
                <a16:creationId xmlns:a16="http://schemas.microsoft.com/office/drawing/2014/main" id="{1DB6A69D-6FCF-4308-AEF2-74BBBA4AF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63" y="1732833"/>
            <a:ext cx="7922958" cy="370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BAEA1836-1AC7-452F-A63D-47094477DB2F}"/>
              </a:ext>
            </a:extLst>
          </p:cNvPr>
          <p:cNvSpPr/>
          <p:nvPr/>
        </p:nvSpPr>
        <p:spPr bwMode="auto">
          <a:xfrm>
            <a:off x="8242438" y="1786919"/>
            <a:ext cx="200509" cy="2521093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B2F0A43-955F-4D64-9023-1DE52F771756}"/>
              </a:ext>
            </a:extLst>
          </p:cNvPr>
          <p:cNvSpPr txBox="1"/>
          <p:nvPr/>
        </p:nvSpPr>
        <p:spPr>
          <a:xfrm>
            <a:off x="8442947" y="2763750"/>
            <a:ext cx="2660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Stars: top-right, bottom-left</a:t>
            </a:r>
          </a:p>
          <a:p>
            <a:r>
              <a:rPr lang="en-US" sz="1600" dirty="0"/>
              <a:t>Moons: top-left, </a:t>
            </a:r>
            <a:r>
              <a:rPr lang="en-US" sz="1600" dirty="0" err="1"/>
              <a:t>buttom</a:t>
            </a:r>
            <a:r>
              <a:rPr lang="en-US" sz="1600" dirty="0"/>
              <a:t>-right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5FF9F7-DC28-4987-A519-F6D41F0DBB8B}"/>
              </a:ext>
            </a:extLst>
          </p:cNvPr>
          <p:cNvSpPr/>
          <p:nvPr/>
        </p:nvSpPr>
        <p:spPr>
          <a:xfrm>
            <a:off x="3076021" y="5490101"/>
            <a:ext cx="3729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ym typeface="Wingdings" panose="05000000000000000000" pitchFamily="2" charset="2"/>
              </a:rPr>
              <a:t>Shortcut! </a:t>
            </a:r>
          </a:p>
          <a:p>
            <a:pPr algn="ctr"/>
            <a:r>
              <a:rPr lang="en-US" sz="1600" b="1" dirty="0">
                <a:sym typeface="Wingdings" panose="05000000000000000000" pitchFamily="2" charset="2"/>
              </a:rPr>
              <a:t>Location is easier than shape</a:t>
            </a:r>
            <a:endParaRPr lang="en-US" sz="1600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8F47632-615A-4757-B8F5-48E1BDAEEE0A}"/>
              </a:ext>
            </a:extLst>
          </p:cNvPr>
          <p:cNvSpPr/>
          <p:nvPr/>
        </p:nvSpPr>
        <p:spPr>
          <a:xfrm>
            <a:off x="3966790" y="6411338"/>
            <a:ext cx="6882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Geirhos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, Robert,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Jörn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-Henrik Jacobsen, Claudio Michaelis, Richard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Zemel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, Wieland Brendel, Matthias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Bethge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, and Felix A. Wichmann. "Shortcut learning in deep neural networks." Nature Machine Intelligence 2, no. 11 (2020): 665-673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C6A6F-9EF8-EA06-AFEF-DFA8301A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8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157EA-D9A9-4994-8579-077A2C4D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representativeness in practice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A98633-35BA-4643-866F-871579D3D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Target distribution may not be known in early stages of the project</a:t>
            </a:r>
          </a:p>
          <a:p>
            <a:endParaRPr lang="en-US" sz="1600" dirty="0"/>
          </a:p>
          <a:p>
            <a:r>
              <a:rPr lang="en-US" sz="1600" dirty="0"/>
              <a:t>Production data is the best test data</a:t>
            </a:r>
          </a:p>
          <a:p>
            <a:pPr lvl="1"/>
            <a:r>
              <a:rPr lang="en-US" sz="1400" dirty="0"/>
              <a:t>Requires knowledge about what production looks like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Sometimes only available after deploying initial system!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Target distribution may shift over time</a:t>
            </a:r>
          </a:p>
          <a:p>
            <a:pPr lvl="1"/>
            <a:r>
              <a:rPr lang="en-US" sz="1400" dirty="0"/>
              <a:t>Concept drift!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600" dirty="0"/>
          </a:p>
          <a:p>
            <a:pPr lvl="1"/>
            <a:endParaRPr lang="en-US" sz="1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4E2505-20A6-4114-BAA8-CF0CF2FD9C54}"/>
              </a:ext>
            </a:extLst>
          </p:cNvPr>
          <p:cNvSpPr txBox="1"/>
          <p:nvPr/>
        </p:nvSpPr>
        <p:spPr>
          <a:xfrm>
            <a:off x="3543891" y="5142184"/>
            <a:ext cx="510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Monitoring and continuous data collection are important!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F8F42D-08E9-A413-9F77-E29A6B34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2A9FB-09C2-4678-9233-C5DDB47B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leakage in images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BE6600-91EA-44B9-8EAA-1D599EA20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04683" y="2508919"/>
            <a:ext cx="2488407" cy="18663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4037896-56EF-4C23-B405-3B955B3C7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2269" y="2508920"/>
            <a:ext cx="2798758" cy="186630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5FE048-D30C-435D-9B66-7E1DF64B282D}"/>
              </a:ext>
            </a:extLst>
          </p:cNvPr>
          <p:cNvSpPr txBox="1"/>
          <p:nvPr/>
        </p:nvSpPr>
        <p:spPr>
          <a:xfrm>
            <a:off x="2448006" y="4501122"/>
            <a:ext cx="2166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Label leaked by sunlight</a:t>
            </a:r>
          </a:p>
        </p:txBody>
      </p:sp>
      <p:pic>
        <p:nvPicPr>
          <p:cNvPr id="3074" name="Picture 2" descr="Radiology scan with metadata">
            <a:extLst>
              <a:ext uri="{FF2B5EF4-FFF2-40B4-BE49-F238E27FC236}">
                <a16:creationId xmlns:a16="http://schemas.microsoft.com/office/drawing/2014/main" id="{CDCEF8D7-EA18-4EA7-86F2-2C255AA6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82" y="2218801"/>
            <a:ext cx="4199486" cy="27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8FBFC8D-6C04-4BC0-AF2D-B62DD2EF80F3}"/>
              </a:ext>
            </a:extLst>
          </p:cNvPr>
          <p:cNvSpPr txBox="1"/>
          <p:nvPr/>
        </p:nvSpPr>
        <p:spPr>
          <a:xfrm>
            <a:off x="7247739" y="5152069"/>
            <a:ext cx="2798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Label often leaked by metadata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F101C1-1ADB-E88D-80E7-EDD9DFAB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4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DCF16-A84E-413E-BC21-77AA2131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leakage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AF18AD-25C4-43BC-B474-5FC6E0F6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Label (or close correlates) included in inputs</a:t>
            </a:r>
          </a:p>
          <a:p>
            <a:endParaRPr lang="en-US" sz="1600" dirty="0"/>
          </a:p>
          <a:p>
            <a:r>
              <a:rPr lang="en-US" sz="1600" dirty="0"/>
              <a:t>Examples:</a:t>
            </a:r>
          </a:p>
          <a:p>
            <a:pPr lvl="1"/>
            <a:r>
              <a:rPr lang="en-US" sz="1400" dirty="0"/>
              <a:t>Input: “interview conducted” in turnover prediction encode human judgement</a:t>
            </a:r>
          </a:p>
          <a:p>
            <a:pPr lvl="1"/>
            <a:r>
              <a:rPr lang="en-US" sz="1400" dirty="0"/>
              <a:t>Input: “has bank account” associates with predicting whether somebody will open one</a:t>
            </a:r>
          </a:p>
          <a:p>
            <a:pPr lvl="1"/>
            <a:endParaRPr lang="en-US" sz="1400" dirty="0"/>
          </a:p>
          <a:p>
            <a:endParaRPr lang="en-US" sz="1600" dirty="0"/>
          </a:p>
          <a:p>
            <a:r>
              <a:rPr lang="en-US" sz="1600" dirty="0"/>
              <a:t>Live exercise:</a:t>
            </a:r>
          </a:p>
          <a:p>
            <a:pPr lvl="1"/>
            <a:r>
              <a:rPr lang="en-US" sz="1400" dirty="0"/>
              <a:t>Is label leakage always bad?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5842861-DF93-4CD0-B18F-70C14E1A3DC4}"/>
              </a:ext>
            </a:extLst>
          </p:cNvPr>
          <p:cNvSpPr/>
          <p:nvPr/>
        </p:nvSpPr>
        <p:spPr>
          <a:xfrm>
            <a:off x="1695757" y="5219532"/>
            <a:ext cx="8800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Be cautious of results that are too good to be true!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CC7C89-0B39-3802-67AA-54082902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656C6-5CCD-4E9D-9841-55FC8A78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on benchmarks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259F04-5C23-498C-B1A2-2D921C82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1655195"/>
            <a:ext cx="6850530" cy="33534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Grafik 7" descr="Pfeil Kreis">
            <a:extLst>
              <a:ext uri="{FF2B5EF4-FFF2-40B4-BE49-F238E27FC236}">
                <a16:creationId xmlns:a16="http://schemas.microsoft.com/office/drawing/2014/main" id="{62C9D32F-2089-43FD-BE38-0B2415F5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6067" y="5182657"/>
            <a:ext cx="694720" cy="69472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85813EA-6603-45AC-972E-14DAEF57241E}"/>
              </a:ext>
            </a:extLst>
          </p:cNvPr>
          <p:cNvSpPr txBox="1"/>
          <p:nvPr/>
        </p:nvSpPr>
        <p:spPr>
          <a:xfrm>
            <a:off x="4477169" y="5375808"/>
            <a:ext cx="146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Review process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2237FE-7D92-4AFD-8BDD-C9BC56B03D22}"/>
              </a:ext>
            </a:extLst>
          </p:cNvPr>
          <p:cNvSpPr/>
          <p:nvPr/>
        </p:nvSpPr>
        <p:spPr bwMode="auto">
          <a:xfrm>
            <a:off x="1045029" y="1519417"/>
            <a:ext cx="7129569" cy="44482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fik 11" descr="Zahnräder">
            <a:extLst>
              <a:ext uri="{FF2B5EF4-FFF2-40B4-BE49-F238E27FC236}">
                <a16:creationId xmlns:a16="http://schemas.microsoft.com/office/drawing/2014/main" id="{4705F41A-36DB-4823-B208-AC7C2CAA6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0302" y="3398918"/>
            <a:ext cx="689244" cy="689244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8D8945-ADE3-4A54-BE81-924384452118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>
            <a:off x="8353353" y="3743540"/>
            <a:ext cx="101694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AB6181EE-5DD2-48AA-A381-A6318AE9F8F4}"/>
              </a:ext>
            </a:extLst>
          </p:cNvPr>
          <p:cNvSpPr txBox="1"/>
          <p:nvPr/>
        </p:nvSpPr>
        <p:spPr>
          <a:xfrm>
            <a:off x="8959749" y="4156534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Published model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74A501F-D07B-4FF6-A5C3-9F66F4077278}"/>
              </a:ext>
            </a:extLst>
          </p:cNvPr>
          <p:cNvCxnSpPr/>
          <p:nvPr/>
        </p:nvCxnSpPr>
        <p:spPr bwMode="auto">
          <a:xfrm flipV="1">
            <a:off x="7610833" y="1849426"/>
            <a:ext cx="1058779" cy="8937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</a:ln>
        </p:spPr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997638E8-36DE-47B7-8DCD-237EFB2338EE}"/>
              </a:ext>
            </a:extLst>
          </p:cNvPr>
          <p:cNvSpPr txBox="1"/>
          <p:nvPr/>
        </p:nvSpPr>
        <p:spPr>
          <a:xfrm>
            <a:off x="8739220" y="1594798"/>
            <a:ext cx="2800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Used many times!</a:t>
            </a:r>
          </a:p>
          <a:p>
            <a:r>
              <a:rPr lang="en-US" sz="1600" dirty="0"/>
              <a:t>Degenerates to validation data!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E18C96-2DA1-AA13-2C52-1936221D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5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08E3E8-6092-4DE2-8770-48D04C08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in continuous experimentation systems</a:t>
            </a:r>
          </a:p>
        </p:txBody>
      </p:sp>
      <p:pic>
        <p:nvPicPr>
          <p:cNvPr id="1026" name="Picture 2" descr="MLFlow User Interface">
            <a:extLst>
              <a:ext uri="{FF2B5EF4-FFF2-40B4-BE49-F238E27FC236}">
                <a16:creationId xmlns:a16="http://schemas.microsoft.com/office/drawing/2014/main" id="{AAE0FA51-8360-47EC-920A-C5C4E0EB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" y="1804430"/>
            <a:ext cx="7496246" cy="401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3CB952C-DE1B-4C2E-9CD3-A489BEC37F1E}"/>
              </a:ext>
            </a:extLst>
          </p:cNvPr>
          <p:cNvSpPr txBox="1"/>
          <p:nvPr/>
        </p:nvSpPr>
        <p:spPr>
          <a:xfrm>
            <a:off x="8174046" y="2346752"/>
            <a:ext cx="3400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Part of </a:t>
            </a:r>
            <a:r>
              <a:rPr lang="en-US" sz="1600" dirty="0" err="1"/>
              <a:t>MLOps</a:t>
            </a:r>
            <a:r>
              <a:rPr lang="en-US" sz="1600" dirty="0"/>
              <a:t> to monitor performance of different models before serving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1766612-9122-462D-AEB5-8CD7A2CBADD1}"/>
              </a:ext>
            </a:extLst>
          </p:cNvPr>
          <p:cNvSpPr txBox="1"/>
          <p:nvPr/>
        </p:nvSpPr>
        <p:spPr>
          <a:xfrm>
            <a:off x="8174046" y="3616738"/>
            <a:ext cx="3762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Test data needs to be changed often!</a:t>
            </a:r>
          </a:p>
          <a:p>
            <a:endParaRPr lang="en-US" sz="1600" b="1" dirty="0"/>
          </a:p>
          <a:p>
            <a:r>
              <a:rPr lang="en-US" sz="1600" b="1" dirty="0"/>
              <a:t>Degenerates to validation data otherwise!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5F6640-5166-40E3-A2CF-C4CFABFDCE2F}"/>
              </a:ext>
            </a:extLst>
          </p:cNvPr>
          <p:cNvSpPr txBox="1"/>
          <p:nvPr/>
        </p:nvSpPr>
        <p:spPr>
          <a:xfrm>
            <a:off x="8174046" y="5102809"/>
            <a:ext cx="3223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statistics to estimate when new data needs to be used.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90A7CE6-484C-4068-7602-7AC24693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1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5BDDB-F19F-4788-9460-24B9F33D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temporal dependencies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6BC3E9-6CAD-4417-BCA2-705878875827}"/>
              </a:ext>
            </a:extLst>
          </p:cNvPr>
          <p:cNvSpPr/>
          <p:nvPr/>
        </p:nvSpPr>
        <p:spPr bwMode="auto">
          <a:xfrm>
            <a:off x="3710511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FACE6E9-94B1-41E7-998B-C56B60AF3416}"/>
              </a:ext>
            </a:extLst>
          </p:cNvPr>
          <p:cNvSpPr/>
          <p:nvPr/>
        </p:nvSpPr>
        <p:spPr bwMode="auto">
          <a:xfrm>
            <a:off x="3580522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A62E040-1DAE-425C-B6AE-01FA452AD930}"/>
              </a:ext>
            </a:extLst>
          </p:cNvPr>
          <p:cNvSpPr/>
          <p:nvPr/>
        </p:nvSpPr>
        <p:spPr bwMode="auto">
          <a:xfrm>
            <a:off x="3840499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F899B1E-D008-43F6-BFE3-235D2A023C0C}"/>
              </a:ext>
            </a:extLst>
          </p:cNvPr>
          <p:cNvSpPr/>
          <p:nvPr/>
        </p:nvSpPr>
        <p:spPr bwMode="auto">
          <a:xfrm>
            <a:off x="3970489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CB97758-2D1F-475D-8A59-6AF292517425}"/>
              </a:ext>
            </a:extLst>
          </p:cNvPr>
          <p:cNvSpPr/>
          <p:nvPr/>
        </p:nvSpPr>
        <p:spPr bwMode="auto">
          <a:xfrm>
            <a:off x="4100477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0A1F462-58BA-421C-B7AD-411EFB529CF3}"/>
              </a:ext>
            </a:extLst>
          </p:cNvPr>
          <p:cNvSpPr/>
          <p:nvPr/>
        </p:nvSpPr>
        <p:spPr bwMode="auto">
          <a:xfrm>
            <a:off x="4360458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D6BD8D4-17AD-423B-97B5-22F0CBA546D3}"/>
              </a:ext>
            </a:extLst>
          </p:cNvPr>
          <p:cNvSpPr/>
          <p:nvPr/>
        </p:nvSpPr>
        <p:spPr bwMode="auto">
          <a:xfrm>
            <a:off x="4230469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6617BF-D4B8-479B-9A72-207F9753C7E1}"/>
              </a:ext>
            </a:extLst>
          </p:cNvPr>
          <p:cNvSpPr/>
          <p:nvPr/>
        </p:nvSpPr>
        <p:spPr bwMode="auto">
          <a:xfrm>
            <a:off x="4490446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D1A789B-8443-41EA-A4FA-0157A01CF57B}"/>
              </a:ext>
            </a:extLst>
          </p:cNvPr>
          <p:cNvSpPr/>
          <p:nvPr/>
        </p:nvSpPr>
        <p:spPr bwMode="auto">
          <a:xfrm>
            <a:off x="4620436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8E5EE29-D5F0-4175-B5B4-5163C691F88B}"/>
              </a:ext>
            </a:extLst>
          </p:cNvPr>
          <p:cNvSpPr/>
          <p:nvPr/>
        </p:nvSpPr>
        <p:spPr bwMode="auto">
          <a:xfrm>
            <a:off x="4750424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20F7554-5FFD-4462-8D54-FE8DEDAB3689}"/>
              </a:ext>
            </a:extLst>
          </p:cNvPr>
          <p:cNvSpPr/>
          <p:nvPr/>
        </p:nvSpPr>
        <p:spPr bwMode="auto">
          <a:xfrm>
            <a:off x="5010409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82D7852-9EC6-49BF-ABD8-5FCE4C63EAC9}"/>
              </a:ext>
            </a:extLst>
          </p:cNvPr>
          <p:cNvSpPr/>
          <p:nvPr/>
        </p:nvSpPr>
        <p:spPr bwMode="auto">
          <a:xfrm>
            <a:off x="4880420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BDA608C-8F3F-4B37-AA4C-C43DC0DED406}"/>
              </a:ext>
            </a:extLst>
          </p:cNvPr>
          <p:cNvSpPr/>
          <p:nvPr/>
        </p:nvSpPr>
        <p:spPr bwMode="auto">
          <a:xfrm>
            <a:off x="5140397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397A9EF-E09F-426B-A005-152A117B563D}"/>
              </a:ext>
            </a:extLst>
          </p:cNvPr>
          <p:cNvSpPr/>
          <p:nvPr/>
        </p:nvSpPr>
        <p:spPr bwMode="auto">
          <a:xfrm>
            <a:off x="5270387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0091D51-60CB-4BB7-9BF1-39F52A7CA4EC}"/>
              </a:ext>
            </a:extLst>
          </p:cNvPr>
          <p:cNvSpPr/>
          <p:nvPr/>
        </p:nvSpPr>
        <p:spPr bwMode="auto">
          <a:xfrm>
            <a:off x="5400375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DBB7836-0D1D-4EAF-98A0-ABEBF4F2DF30}"/>
              </a:ext>
            </a:extLst>
          </p:cNvPr>
          <p:cNvSpPr/>
          <p:nvPr/>
        </p:nvSpPr>
        <p:spPr bwMode="auto">
          <a:xfrm>
            <a:off x="5660356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50F3090-AD2B-4C79-975B-DBE667C93F26}"/>
              </a:ext>
            </a:extLst>
          </p:cNvPr>
          <p:cNvSpPr/>
          <p:nvPr/>
        </p:nvSpPr>
        <p:spPr bwMode="auto">
          <a:xfrm>
            <a:off x="5530367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7EE4AFB-CAF3-4617-A440-010067494198}"/>
              </a:ext>
            </a:extLst>
          </p:cNvPr>
          <p:cNvSpPr/>
          <p:nvPr/>
        </p:nvSpPr>
        <p:spPr bwMode="auto">
          <a:xfrm>
            <a:off x="5790344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053393A-D46D-42B0-8A2F-2B1206B4C5F0}"/>
              </a:ext>
            </a:extLst>
          </p:cNvPr>
          <p:cNvSpPr/>
          <p:nvPr/>
        </p:nvSpPr>
        <p:spPr bwMode="auto">
          <a:xfrm>
            <a:off x="5920334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1D1B0F-A090-42FF-A985-39E47872ACA0}"/>
              </a:ext>
            </a:extLst>
          </p:cNvPr>
          <p:cNvSpPr/>
          <p:nvPr/>
        </p:nvSpPr>
        <p:spPr bwMode="auto">
          <a:xfrm>
            <a:off x="6050322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0C36C29-612B-47FE-A2A1-1E08A5D57EC7}"/>
              </a:ext>
            </a:extLst>
          </p:cNvPr>
          <p:cNvSpPr/>
          <p:nvPr/>
        </p:nvSpPr>
        <p:spPr bwMode="auto">
          <a:xfrm>
            <a:off x="6310325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E85F884-739A-4B25-929F-DE04468BA823}"/>
              </a:ext>
            </a:extLst>
          </p:cNvPr>
          <p:cNvSpPr/>
          <p:nvPr/>
        </p:nvSpPr>
        <p:spPr bwMode="auto">
          <a:xfrm>
            <a:off x="6180336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EADFE26-8195-4278-BBA7-2DBACE180177}"/>
              </a:ext>
            </a:extLst>
          </p:cNvPr>
          <p:cNvSpPr/>
          <p:nvPr/>
        </p:nvSpPr>
        <p:spPr bwMode="auto">
          <a:xfrm>
            <a:off x="6440313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3E8011F-C30D-4ADD-84C5-5268802C22E8}"/>
              </a:ext>
            </a:extLst>
          </p:cNvPr>
          <p:cNvSpPr/>
          <p:nvPr/>
        </p:nvSpPr>
        <p:spPr bwMode="auto">
          <a:xfrm>
            <a:off x="6570303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7C45675-D54D-49B9-8D92-EAA058B49623}"/>
              </a:ext>
            </a:extLst>
          </p:cNvPr>
          <p:cNvSpPr/>
          <p:nvPr/>
        </p:nvSpPr>
        <p:spPr bwMode="auto">
          <a:xfrm>
            <a:off x="6700291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82F1D67-4A8D-439F-84DA-4C61C6F1A6F2}"/>
              </a:ext>
            </a:extLst>
          </p:cNvPr>
          <p:cNvSpPr/>
          <p:nvPr/>
        </p:nvSpPr>
        <p:spPr bwMode="auto">
          <a:xfrm>
            <a:off x="6960272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50197E7-8D8F-4553-A9D6-7317F9D15423}"/>
              </a:ext>
            </a:extLst>
          </p:cNvPr>
          <p:cNvSpPr/>
          <p:nvPr/>
        </p:nvSpPr>
        <p:spPr bwMode="auto">
          <a:xfrm>
            <a:off x="6830283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7D7A06B-9226-44DC-9EDE-975636B1AFE7}"/>
              </a:ext>
            </a:extLst>
          </p:cNvPr>
          <p:cNvSpPr/>
          <p:nvPr/>
        </p:nvSpPr>
        <p:spPr bwMode="auto">
          <a:xfrm>
            <a:off x="7090260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ADEC25A4-98EB-48EB-84A7-D3B42D8A60E8}"/>
              </a:ext>
            </a:extLst>
          </p:cNvPr>
          <p:cNvSpPr/>
          <p:nvPr/>
        </p:nvSpPr>
        <p:spPr bwMode="auto">
          <a:xfrm>
            <a:off x="7220250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A33D241-B8C1-4681-9DC8-0C258FA1E591}"/>
              </a:ext>
            </a:extLst>
          </p:cNvPr>
          <p:cNvSpPr/>
          <p:nvPr/>
        </p:nvSpPr>
        <p:spPr bwMode="auto">
          <a:xfrm>
            <a:off x="7350238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DEDC36B-3FC5-4AF0-98CC-A5E4C75153B8}"/>
              </a:ext>
            </a:extLst>
          </p:cNvPr>
          <p:cNvSpPr/>
          <p:nvPr/>
        </p:nvSpPr>
        <p:spPr bwMode="auto">
          <a:xfrm>
            <a:off x="7610223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0A34021-437E-4B7D-A59D-CD9741432E3E}"/>
              </a:ext>
            </a:extLst>
          </p:cNvPr>
          <p:cNvSpPr/>
          <p:nvPr/>
        </p:nvSpPr>
        <p:spPr bwMode="auto">
          <a:xfrm>
            <a:off x="7480234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51220B9-D78E-4A45-B865-105BDAB6D6B2}"/>
              </a:ext>
            </a:extLst>
          </p:cNvPr>
          <p:cNvSpPr/>
          <p:nvPr/>
        </p:nvSpPr>
        <p:spPr bwMode="auto">
          <a:xfrm>
            <a:off x="7740211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D659DFE-8701-4CFC-A6EA-3EB037406FBD}"/>
              </a:ext>
            </a:extLst>
          </p:cNvPr>
          <p:cNvSpPr/>
          <p:nvPr/>
        </p:nvSpPr>
        <p:spPr bwMode="auto">
          <a:xfrm>
            <a:off x="7870201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08B014B-8E3B-4617-A984-BE772AB96EB8}"/>
              </a:ext>
            </a:extLst>
          </p:cNvPr>
          <p:cNvSpPr/>
          <p:nvPr/>
        </p:nvSpPr>
        <p:spPr bwMode="auto">
          <a:xfrm>
            <a:off x="8000189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C84B6D-F0F5-45A6-AFF3-EDF493DA0A44}"/>
              </a:ext>
            </a:extLst>
          </p:cNvPr>
          <p:cNvSpPr/>
          <p:nvPr/>
        </p:nvSpPr>
        <p:spPr bwMode="auto">
          <a:xfrm>
            <a:off x="8260170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4776033-32B7-445F-AFBD-DA7A548769AD}"/>
              </a:ext>
            </a:extLst>
          </p:cNvPr>
          <p:cNvSpPr/>
          <p:nvPr/>
        </p:nvSpPr>
        <p:spPr bwMode="auto">
          <a:xfrm>
            <a:off x="8130181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3C28788-27D0-4DF7-8493-BF50320E2E3E}"/>
              </a:ext>
            </a:extLst>
          </p:cNvPr>
          <p:cNvSpPr/>
          <p:nvPr/>
        </p:nvSpPr>
        <p:spPr bwMode="auto">
          <a:xfrm>
            <a:off x="8390158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DB2ED2D-7063-4739-A77F-56B92164B717}"/>
              </a:ext>
            </a:extLst>
          </p:cNvPr>
          <p:cNvSpPr/>
          <p:nvPr/>
        </p:nvSpPr>
        <p:spPr bwMode="auto">
          <a:xfrm>
            <a:off x="8520148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7609079-1470-44A3-A8CC-187CCB3EFF7D}"/>
              </a:ext>
            </a:extLst>
          </p:cNvPr>
          <p:cNvSpPr/>
          <p:nvPr/>
        </p:nvSpPr>
        <p:spPr bwMode="auto">
          <a:xfrm>
            <a:off x="8650136" y="2110297"/>
            <a:ext cx="129988" cy="43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6ECB8EB0-DB32-41DE-AB55-6A24D0AFECDC}"/>
                  </a:ext>
                </a:extLst>
              </p:cNvPr>
              <p:cNvSpPr txBox="1"/>
              <p:nvPr/>
            </p:nvSpPr>
            <p:spPr>
              <a:xfrm>
                <a:off x="5945041" y="2580011"/>
                <a:ext cx="54521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6ECB8EB0-DB32-41DE-AB55-6A24D0AF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041" y="2580011"/>
                <a:ext cx="545214" cy="246221"/>
              </a:xfrm>
              <a:prstGeom prst="rect">
                <a:avLst/>
              </a:prstGeom>
              <a:blipFill>
                <a:blip r:embed="rId3"/>
                <a:stretch>
                  <a:fillRect l="-22222" t="-24390" r="-8889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394E7AB6-F299-4FD6-BA45-0C6CAC3A6D35}"/>
              </a:ext>
            </a:extLst>
          </p:cNvPr>
          <p:cNvCxnSpPr>
            <a:cxnSpLocks/>
          </p:cNvCxnSpPr>
          <p:nvPr/>
        </p:nvCxnSpPr>
        <p:spPr bwMode="auto">
          <a:xfrm>
            <a:off x="6550130" y="2710463"/>
            <a:ext cx="2229994" cy="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C78AEDB4-0963-4522-9371-6E6A1F799FB9}"/>
              </a:ext>
            </a:extLst>
          </p:cNvPr>
          <p:cNvCxnSpPr>
            <a:cxnSpLocks/>
          </p:cNvCxnSpPr>
          <p:nvPr/>
        </p:nvCxnSpPr>
        <p:spPr bwMode="auto">
          <a:xfrm>
            <a:off x="3580522" y="2710462"/>
            <a:ext cx="2229994" cy="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5E57BB27-140A-4765-B3AA-384344D8A46D}"/>
              </a:ext>
            </a:extLst>
          </p:cNvPr>
          <p:cNvSpPr txBox="1"/>
          <p:nvPr/>
        </p:nvSpPr>
        <p:spPr>
          <a:xfrm>
            <a:off x="5355602" y="1740061"/>
            <a:ext cx="1419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 over time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863B6D4F-5899-4A93-BF6A-A5EF971067EE}"/>
              </a:ext>
            </a:extLst>
          </p:cNvPr>
          <p:cNvSpPr txBox="1"/>
          <p:nvPr/>
        </p:nvSpPr>
        <p:spPr>
          <a:xfrm>
            <a:off x="3431285" y="3342310"/>
            <a:ext cx="533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How can we split this into training, validation, and test data?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D662BFCA-B856-46DA-9BB9-0E0E8C516D02}"/>
              </a:ext>
            </a:extLst>
          </p:cNvPr>
          <p:cNvSpPr/>
          <p:nvPr/>
        </p:nvSpPr>
        <p:spPr bwMode="auto">
          <a:xfrm>
            <a:off x="636489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C08C8D5-B77D-4C49-9BEE-677614ED7DE7}"/>
              </a:ext>
            </a:extLst>
          </p:cNvPr>
          <p:cNvSpPr/>
          <p:nvPr/>
        </p:nvSpPr>
        <p:spPr bwMode="auto">
          <a:xfrm>
            <a:off x="506500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51BCD7E-0DAF-4584-85E9-9A5449660A4C}"/>
              </a:ext>
            </a:extLst>
          </p:cNvPr>
          <p:cNvSpPr/>
          <p:nvPr/>
        </p:nvSpPr>
        <p:spPr bwMode="auto">
          <a:xfrm>
            <a:off x="766477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EF4F3DEE-3108-4334-B6F4-C6816B099DF9}"/>
              </a:ext>
            </a:extLst>
          </p:cNvPr>
          <p:cNvSpPr/>
          <p:nvPr/>
        </p:nvSpPr>
        <p:spPr bwMode="auto">
          <a:xfrm>
            <a:off x="896467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1B4B93-15F5-46CA-AB21-BCF628C69220}"/>
              </a:ext>
            </a:extLst>
          </p:cNvPr>
          <p:cNvSpPr/>
          <p:nvPr/>
        </p:nvSpPr>
        <p:spPr bwMode="auto">
          <a:xfrm>
            <a:off x="1026455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5706375-8A99-456F-A612-0A9461691CDD}"/>
              </a:ext>
            </a:extLst>
          </p:cNvPr>
          <p:cNvSpPr/>
          <p:nvPr/>
        </p:nvSpPr>
        <p:spPr bwMode="auto">
          <a:xfrm>
            <a:off x="1286436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B75DC0F-4FC0-47A9-B4F8-1FD6CE0F1385}"/>
              </a:ext>
            </a:extLst>
          </p:cNvPr>
          <p:cNvSpPr/>
          <p:nvPr/>
        </p:nvSpPr>
        <p:spPr bwMode="auto">
          <a:xfrm>
            <a:off x="1156447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380C4DE-D88F-4DC1-84D6-AFAC543ADD25}"/>
              </a:ext>
            </a:extLst>
          </p:cNvPr>
          <p:cNvSpPr/>
          <p:nvPr/>
        </p:nvSpPr>
        <p:spPr bwMode="auto">
          <a:xfrm>
            <a:off x="1416424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3C8D28D-EA3A-4458-9576-14B4DFAE9727}"/>
              </a:ext>
            </a:extLst>
          </p:cNvPr>
          <p:cNvSpPr/>
          <p:nvPr/>
        </p:nvSpPr>
        <p:spPr bwMode="auto">
          <a:xfrm>
            <a:off x="1546414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EE78C401-37DF-4A70-982D-CECE09961DDC}"/>
              </a:ext>
            </a:extLst>
          </p:cNvPr>
          <p:cNvSpPr/>
          <p:nvPr/>
        </p:nvSpPr>
        <p:spPr bwMode="auto">
          <a:xfrm>
            <a:off x="1676402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D50AADB6-CA05-4190-B07E-5D6BDED17AE3}"/>
              </a:ext>
            </a:extLst>
          </p:cNvPr>
          <p:cNvSpPr/>
          <p:nvPr/>
        </p:nvSpPr>
        <p:spPr bwMode="auto">
          <a:xfrm>
            <a:off x="1936387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FE7B5B6-BD9B-4206-840E-DF88137D07B1}"/>
              </a:ext>
            </a:extLst>
          </p:cNvPr>
          <p:cNvSpPr/>
          <p:nvPr/>
        </p:nvSpPr>
        <p:spPr bwMode="auto">
          <a:xfrm>
            <a:off x="1806398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B6E1291-4FDD-4E50-87F1-2D8F0B13C04E}"/>
              </a:ext>
            </a:extLst>
          </p:cNvPr>
          <p:cNvSpPr/>
          <p:nvPr/>
        </p:nvSpPr>
        <p:spPr bwMode="auto">
          <a:xfrm>
            <a:off x="2066375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A297CFAC-EEA4-459B-97E3-B16A0A115DB4}"/>
              </a:ext>
            </a:extLst>
          </p:cNvPr>
          <p:cNvSpPr/>
          <p:nvPr/>
        </p:nvSpPr>
        <p:spPr bwMode="auto">
          <a:xfrm>
            <a:off x="2196365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C971BE5-EC20-4102-8368-C67AB72902B3}"/>
              </a:ext>
            </a:extLst>
          </p:cNvPr>
          <p:cNvSpPr/>
          <p:nvPr/>
        </p:nvSpPr>
        <p:spPr bwMode="auto">
          <a:xfrm>
            <a:off x="2326353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B191F43E-0DA5-46ED-927D-E1B3B33FA9EF}"/>
              </a:ext>
            </a:extLst>
          </p:cNvPr>
          <p:cNvSpPr/>
          <p:nvPr/>
        </p:nvSpPr>
        <p:spPr bwMode="auto">
          <a:xfrm>
            <a:off x="2586334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215D647-4943-4E7B-8C20-3ED98392C886}"/>
              </a:ext>
            </a:extLst>
          </p:cNvPr>
          <p:cNvSpPr/>
          <p:nvPr/>
        </p:nvSpPr>
        <p:spPr bwMode="auto">
          <a:xfrm>
            <a:off x="2456345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FEEC57A7-2610-4038-9254-94FF02FAFB43}"/>
              </a:ext>
            </a:extLst>
          </p:cNvPr>
          <p:cNvSpPr/>
          <p:nvPr/>
        </p:nvSpPr>
        <p:spPr bwMode="auto">
          <a:xfrm>
            <a:off x="2716322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272DB3A4-4B6E-4EC1-BE31-3E4FF5DB28B2}"/>
              </a:ext>
            </a:extLst>
          </p:cNvPr>
          <p:cNvSpPr/>
          <p:nvPr/>
        </p:nvSpPr>
        <p:spPr bwMode="auto">
          <a:xfrm>
            <a:off x="2846312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896D8110-B5BD-4736-80B9-B2099354B784}"/>
              </a:ext>
            </a:extLst>
          </p:cNvPr>
          <p:cNvSpPr/>
          <p:nvPr/>
        </p:nvSpPr>
        <p:spPr bwMode="auto">
          <a:xfrm>
            <a:off x="2976300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142AE420-D506-4009-9F47-4DFA56CB8F0F}"/>
              </a:ext>
            </a:extLst>
          </p:cNvPr>
          <p:cNvSpPr/>
          <p:nvPr/>
        </p:nvSpPr>
        <p:spPr bwMode="auto">
          <a:xfrm>
            <a:off x="3236303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EC229BC-EB19-4526-9D7F-2493A3D31428}"/>
              </a:ext>
            </a:extLst>
          </p:cNvPr>
          <p:cNvSpPr/>
          <p:nvPr/>
        </p:nvSpPr>
        <p:spPr bwMode="auto">
          <a:xfrm>
            <a:off x="3106314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04C40AC3-4F96-4B99-867C-A177CC4A3B6C}"/>
              </a:ext>
            </a:extLst>
          </p:cNvPr>
          <p:cNvSpPr/>
          <p:nvPr/>
        </p:nvSpPr>
        <p:spPr bwMode="auto">
          <a:xfrm>
            <a:off x="3366291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640DDE24-03B9-4766-9BD5-18A1A71039D1}"/>
              </a:ext>
            </a:extLst>
          </p:cNvPr>
          <p:cNvSpPr/>
          <p:nvPr/>
        </p:nvSpPr>
        <p:spPr bwMode="auto">
          <a:xfrm>
            <a:off x="3496281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22E19341-E833-438F-8F1B-69B95207F29B}"/>
              </a:ext>
            </a:extLst>
          </p:cNvPr>
          <p:cNvSpPr/>
          <p:nvPr/>
        </p:nvSpPr>
        <p:spPr bwMode="auto">
          <a:xfrm>
            <a:off x="3626269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EAD8E11-3CF0-4F4B-ACE9-AE54094F74D3}"/>
              </a:ext>
            </a:extLst>
          </p:cNvPr>
          <p:cNvSpPr/>
          <p:nvPr/>
        </p:nvSpPr>
        <p:spPr bwMode="auto">
          <a:xfrm>
            <a:off x="3886250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6C09B982-330E-43F6-8F1B-A5B9B022BC98}"/>
              </a:ext>
            </a:extLst>
          </p:cNvPr>
          <p:cNvSpPr/>
          <p:nvPr/>
        </p:nvSpPr>
        <p:spPr bwMode="auto">
          <a:xfrm>
            <a:off x="3756261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1E7984AD-CF21-4D5F-8D8C-0AB7ED87534A}"/>
              </a:ext>
            </a:extLst>
          </p:cNvPr>
          <p:cNvSpPr/>
          <p:nvPr/>
        </p:nvSpPr>
        <p:spPr bwMode="auto">
          <a:xfrm>
            <a:off x="4016238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98F52C1E-39E3-43AC-8DA0-7839A7588D8B}"/>
              </a:ext>
            </a:extLst>
          </p:cNvPr>
          <p:cNvSpPr/>
          <p:nvPr/>
        </p:nvSpPr>
        <p:spPr bwMode="auto">
          <a:xfrm>
            <a:off x="4146228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AC6E71AC-8E59-4A6B-8455-0E213B0651D0}"/>
              </a:ext>
            </a:extLst>
          </p:cNvPr>
          <p:cNvSpPr/>
          <p:nvPr/>
        </p:nvSpPr>
        <p:spPr bwMode="auto">
          <a:xfrm>
            <a:off x="4276216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3712AF4F-70AA-4473-AF42-30FB4845C6F4}"/>
              </a:ext>
            </a:extLst>
          </p:cNvPr>
          <p:cNvSpPr/>
          <p:nvPr/>
        </p:nvSpPr>
        <p:spPr bwMode="auto">
          <a:xfrm>
            <a:off x="4536201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2E1267E0-B2AD-422E-ABCF-B7FB2D8E3DE4}"/>
              </a:ext>
            </a:extLst>
          </p:cNvPr>
          <p:cNvSpPr/>
          <p:nvPr/>
        </p:nvSpPr>
        <p:spPr bwMode="auto">
          <a:xfrm>
            <a:off x="4406212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AD55368F-7677-4B20-8D6B-85F67FC10DCE}"/>
              </a:ext>
            </a:extLst>
          </p:cNvPr>
          <p:cNvSpPr/>
          <p:nvPr/>
        </p:nvSpPr>
        <p:spPr bwMode="auto">
          <a:xfrm>
            <a:off x="4666189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ABF8190-63DA-44A8-83F2-31FDBEDB9A13}"/>
              </a:ext>
            </a:extLst>
          </p:cNvPr>
          <p:cNvSpPr/>
          <p:nvPr/>
        </p:nvSpPr>
        <p:spPr bwMode="auto">
          <a:xfrm>
            <a:off x="4796179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E38F20BB-A7D4-4368-9FBE-1828FE52C674}"/>
              </a:ext>
            </a:extLst>
          </p:cNvPr>
          <p:cNvSpPr/>
          <p:nvPr/>
        </p:nvSpPr>
        <p:spPr bwMode="auto">
          <a:xfrm>
            <a:off x="4926167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DB18F6FF-EC2F-4451-8D6A-47DBAE4A59FA}"/>
              </a:ext>
            </a:extLst>
          </p:cNvPr>
          <p:cNvSpPr/>
          <p:nvPr/>
        </p:nvSpPr>
        <p:spPr bwMode="auto">
          <a:xfrm>
            <a:off x="5186148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7C80230-EB74-4C80-A020-08C96CF4C741}"/>
              </a:ext>
            </a:extLst>
          </p:cNvPr>
          <p:cNvSpPr/>
          <p:nvPr/>
        </p:nvSpPr>
        <p:spPr bwMode="auto">
          <a:xfrm>
            <a:off x="5056159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4A9A1114-1583-40AF-8758-5372D7D15C0D}"/>
              </a:ext>
            </a:extLst>
          </p:cNvPr>
          <p:cNvSpPr/>
          <p:nvPr/>
        </p:nvSpPr>
        <p:spPr bwMode="auto">
          <a:xfrm>
            <a:off x="5316136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27BBEAD-78DC-4C98-9FE9-2F5AA940802C}"/>
              </a:ext>
            </a:extLst>
          </p:cNvPr>
          <p:cNvSpPr/>
          <p:nvPr/>
        </p:nvSpPr>
        <p:spPr bwMode="auto">
          <a:xfrm>
            <a:off x="5446126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A77AC347-2820-4154-8716-439232FD40F0}"/>
              </a:ext>
            </a:extLst>
          </p:cNvPr>
          <p:cNvSpPr/>
          <p:nvPr/>
        </p:nvSpPr>
        <p:spPr bwMode="auto">
          <a:xfrm>
            <a:off x="5576114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E65DDA82-3B68-465D-895E-09D83DECF2CF}"/>
                  </a:ext>
                </a:extLst>
              </p:cNvPr>
              <p:cNvSpPr txBox="1"/>
              <p:nvPr/>
            </p:nvSpPr>
            <p:spPr>
              <a:xfrm>
                <a:off x="2871019" y="5329882"/>
                <a:ext cx="54521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E65DDA82-3B68-465D-895E-09D83DEC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19" y="5329882"/>
                <a:ext cx="545214" cy="246221"/>
              </a:xfrm>
              <a:prstGeom prst="rect">
                <a:avLst/>
              </a:prstGeom>
              <a:blipFill>
                <a:blip r:embed="rId4"/>
                <a:stretch>
                  <a:fillRect l="-23596" t="-24390" r="-8989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FD80906-5F95-410D-879C-B554FA8856E8}"/>
              </a:ext>
            </a:extLst>
          </p:cNvPr>
          <p:cNvCxnSpPr>
            <a:cxnSpLocks/>
          </p:cNvCxnSpPr>
          <p:nvPr/>
        </p:nvCxnSpPr>
        <p:spPr bwMode="auto">
          <a:xfrm>
            <a:off x="3476108" y="5460334"/>
            <a:ext cx="2229994" cy="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6B74E32C-8B3E-4130-BCB2-35E5DAA27659}"/>
              </a:ext>
            </a:extLst>
          </p:cNvPr>
          <p:cNvCxnSpPr>
            <a:cxnSpLocks/>
          </p:cNvCxnSpPr>
          <p:nvPr/>
        </p:nvCxnSpPr>
        <p:spPr bwMode="auto">
          <a:xfrm>
            <a:off x="506500" y="5460333"/>
            <a:ext cx="2229994" cy="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9182A23C-B881-46E7-80DF-20549B6FD22F}"/>
              </a:ext>
            </a:extLst>
          </p:cNvPr>
          <p:cNvSpPr txBox="1"/>
          <p:nvPr/>
        </p:nvSpPr>
        <p:spPr>
          <a:xfrm>
            <a:off x="2769930" y="4167969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Good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2B3F390-3041-48FF-8923-7BD521646D55}"/>
              </a:ext>
            </a:extLst>
          </p:cNvPr>
          <p:cNvSpPr/>
          <p:nvPr/>
        </p:nvSpPr>
        <p:spPr bwMode="auto">
          <a:xfrm>
            <a:off x="6489476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55BE6855-A052-448F-AFE4-7727D670A274}"/>
              </a:ext>
            </a:extLst>
          </p:cNvPr>
          <p:cNvSpPr/>
          <p:nvPr/>
        </p:nvSpPr>
        <p:spPr bwMode="auto">
          <a:xfrm>
            <a:off x="6359487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2651DCA-50FA-4EEB-873D-9CDF37B07C3B}"/>
              </a:ext>
            </a:extLst>
          </p:cNvPr>
          <p:cNvSpPr/>
          <p:nvPr/>
        </p:nvSpPr>
        <p:spPr bwMode="auto">
          <a:xfrm>
            <a:off x="6619464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A7BFEBB-7017-4BFC-94DE-614CA39661EA}"/>
              </a:ext>
            </a:extLst>
          </p:cNvPr>
          <p:cNvSpPr/>
          <p:nvPr/>
        </p:nvSpPr>
        <p:spPr bwMode="auto">
          <a:xfrm>
            <a:off x="6749454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1E99461E-2662-46A5-A809-1A92D2F04C1D}"/>
              </a:ext>
            </a:extLst>
          </p:cNvPr>
          <p:cNvSpPr/>
          <p:nvPr/>
        </p:nvSpPr>
        <p:spPr bwMode="auto">
          <a:xfrm>
            <a:off x="6879442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5E9D94E4-1AF3-4E62-B409-9B89C15DB149}"/>
              </a:ext>
            </a:extLst>
          </p:cNvPr>
          <p:cNvSpPr/>
          <p:nvPr/>
        </p:nvSpPr>
        <p:spPr bwMode="auto">
          <a:xfrm>
            <a:off x="7139423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B4B29FBE-1FBB-486B-A6FA-B27332CD3FBE}"/>
              </a:ext>
            </a:extLst>
          </p:cNvPr>
          <p:cNvSpPr/>
          <p:nvPr/>
        </p:nvSpPr>
        <p:spPr bwMode="auto">
          <a:xfrm>
            <a:off x="7009434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95842442-8933-46DA-93A7-8D7D9FC91123}"/>
              </a:ext>
            </a:extLst>
          </p:cNvPr>
          <p:cNvSpPr/>
          <p:nvPr/>
        </p:nvSpPr>
        <p:spPr bwMode="auto">
          <a:xfrm>
            <a:off x="7269411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F19C3183-F0BB-45B7-A082-445CB035B80A}"/>
              </a:ext>
            </a:extLst>
          </p:cNvPr>
          <p:cNvSpPr/>
          <p:nvPr/>
        </p:nvSpPr>
        <p:spPr bwMode="auto">
          <a:xfrm>
            <a:off x="7399401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FEE2F05C-DA0F-4D02-8C0B-7A0BACD8D941}"/>
              </a:ext>
            </a:extLst>
          </p:cNvPr>
          <p:cNvSpPr/>
          <p:nvPr/>
        </p:nvSpPr>
        <p:spPr bwMode="auto">
          <a:xfrm>
            <a:off x="7529389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E32A6C32-9E73-48FC-A6A9-F5045246E09F}"/>
              </a:ext>
            </a:extLst>
          </p:cNvPr>
          <p:cNvSpPr/>
          <p:nvPr/>
        </p:nvSpPr>
        <p:spPr bwMode="auto">
          <a:xfrm>
            <a:off x="7789374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8901CBF5-3E50-4DA0-8C60-15773D58B1FB}"/>
              </a:ext>
            </a:extLst>
          </p:cNvPr>
          <p:cNvSpPr/>
          <p:nvPr/>
        </p:nvSpPr>
        <p:spPr bwMode="auto">
          <a:xfrm>
            <a:off x="7659385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5889FDDF-914F-4291-82D9-3A2D5D0BE1A8}"/>
              </a:ext>
            </a:extLst>
          </p:cNvPr>
          <p:cNvSpPr/>
          <p:nvPr/>
        </p:nvSpPr>
        <p:spPr bwMode="auto">
          <a:xfrm>
            <a:off x="7919362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FCDE816-D5DC-427D-B161-2A7477E3521A}"/>
              </a:ext>
            </a:extLst>
          </p:cNvPr>
          <p:cNvSpPr/>
          <p:nvPr/>
        </p:nvSpPr>
        <p:spPr bwMode="auto">
          <a:xfrm>
            <a:off x="8049352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EA22A224-A29A-44D5-8F6F-1393BC79B023}"/>
              </a:ext>
            </a:extLst>
          </p:cNvPr>
          <p:cNvSpPr/>
          <p:nvPr/>
        </p:nvSpPr>
        <p:spPr bwMode="auto">
          <a:xfrm>
            <a:off x="8179340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214AC77B-C49C-4FD6-9133-BAD58DCE962F}"/>
              </a:ext>
            </a:extLst>
          </p:cNvPr>
          <p:cNvSpPr/>
          <p:nvPr/>
        </p:nvSpPr>
        <p:spPr bwMode="auto">
          <a:xfrm>
            <a:off x="8439321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547E43DC-1C24-47E5-A666-328F6736FC65}"/>
              </a:ext>
            </a:extLst>
          </p:cNvPr>
          <p:cNvSpPr/>
          <p:nvPr/>
        </p:nvSpPr>
        <p:spPr bwMode="auto">
          <a:xfrm>
            <a:off x="8309332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30BBB6E9-1202-4A6C-BED8-417C3545EA19}"/>
              </a:ext>
            </a:extLst>
          </p:cNvPr>
          <p:cNvSpPr/>
          <p:nvPr/>
        </p:nvSpPr>
        <p:spPr bwMode="auto">
          <a:xfrm>
            <a:off x="8569309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54D3F341-67B8-492C-9691-E4F4A676902C}"/>
              </a:ext>
            </a:extLst>
          </p:cNvPr>
          <p:cNvSpPr/>
          <p:nvPr/>
        </p:nvSpPr>
        <p:spPr bwMode="auto">
          <a:xfrm>
            <a:off x="8699299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1587976-F2F4-416E-84AF-CB5F58023A60}"/>
              </a:ext>
            </a:extLst>
          </p:cNvPr>
          <p:cNvSpPr/>
          <p:nvPr/>
        </p:nvSpPr>
        <p:spPr bwMode="auto">
          <a:xfrm>
            <a:off x="8829287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3E009E0-1EC7-4A25-B1F4-69FC163890AD}"/>
              </a:ext>
            </a:extLst>
          </p:cNvPr>
          <p:cNvSpPr/>
          <p:nvPr/>
        </p:nvSpPr>
        <p:spPr bwMode="auto">
          <a:xfrm>
            <a:off x="9089290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4B12BDAF-0338-4BD5-A99C-2ED89E1057FF}"/>
              </a:ext>
            </a:extLst>
          </p:cNvPr>
          <p:cNvSpPr/>
          <p:nvPr/>
        </p:nvSpPr>
        <p:spPr bwMode="auto">
          <a:xfrm>
            <a:off x="8959301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CBE975D1-BED1-451E-8CA1-AAAB074D6BF9}"/>
              </a:ext>
            </a:extLst>
          </p:cNvPr>
          <p:cNvSpPr/>
          <p:nvPr/>
        </p:nvSpPr>
        <p:spPr bwMode="auto">
          <a:xfrm>
            <a:off x="9219278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2B891BE8-2BF7-4F8C-B566-FC921C8DB898}"/>
              </a:ext>
            </a:extLst>
          </p:cNvPr>
          <p:cNvSpPr/>
          <p:nvPr/>
        </p:nvSpPr>
        <p:spPr bwMode="auto">
          <a:xfrm>
            <a:off x="9349268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E91F3D42-409D-4766-B419-D083E704A704}"/>
              </a:ext>
            </a:extLst>
          </p:cNvPr>
          <p:cNvSpPr/>
          <p:nvPr/>
        </p:nvSpPr>
        <p:spPr bwMode="auto">
          <a:xfrm>
            <a:off x="9479256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74F0251D-FBB5-4381-8146-CD9D63445835}"/>
              </a:ext>
            </a:extLst>
          </p:cNvPr>
          <p:cNvSpPr/>
          <p:nvPr/>
        </p:nvSpPr>
        <p:spPr bwMode="auto">
          <a:xfrm>
            <a:off x="9739237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EAC6A30C-38E4-4AD2-A633-BB61CEFAAECA}"/>
              </a:ext>
            </a:extLst>
          </p:cNvPr>
          <p:cNvSpPr/>
          <p:nvPr/>
        </p:nvSpPr>
        <p:spPr bwMode="auto">
          <a:xfrm>
            <a:off x="9609248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FDDB64DC-BEA6-4D81-A6B9-ADFC033AA236}"/>
              </a:ext>
            </a:extLst>
          </p:cNvPr>
          <p:cNvSpPr/>
          <p:nvPr/>
        </p:nvSpPr>
        <p:spPr bwMode="auto">
          <a:xfrm>
            <a:off x="9869225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024236E7-3FF9-4C36-AAB6-A03DAC0604BE}"/>
              </a:ext>
            </a:extLst>
          </p:cNvPr>
          <p:cNvSpPr/>
          <p:nvPr/>
        </p:nvSpPr>
        <p:spPr bwMode="auto">
          <a:xfrm>
            <a:off x="9999215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DE65E724-D13C-4245-80DA-8FBC23BA94E7}"/>
              </a:ext>
            </a:extLst>
          </p:cNvPr>
          <p:cNvSpPr/>
          <p:nvPr/>
        </p:nvSpPr>
        <p:spPr bwMode="auto">
          <a:xfrm>
            <a:off x="10129203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75A060E4-D4C2-475C-86EE-B9E2A7E0CEB8}"/>
              </a:ext>
            </a:extLst>
          </p:cNvPr>
          <p:cNvSpPr/>
          <p:nvPr/>
        </p:nvSpPr>
        <p:spPr bwMode="auto">
          <a:xfrm>
            <a:off x="10389188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3D28EE43-EBD1-45B4-B6A8-B6D842AF85FF}"/>
              </a:ext>
            </a:extLst>
          </p:cNvPr>
          <p:cNvSpPr/>
          <p:nvPr/>
        </p:nvSpPr>
        <p:spPr bwMode="auto">
          <a:xfrm>
            <a:off x="10259199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3A8E4D61-CFE0-4569-9099-9FC815BFBFE4}"/>
              </a:ext>
            </a:extLst>
          </p:cNvPr>
          <p:cNvSpPr/>
          <p:nvPr/>
        </p:nvSpPr>
        <p:spPr bwMode="auto">
          <a:xfrm>
            <a:off x="10519176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B334230-9804-4C5B-9EE0-3153A9E3746B}"/>
              </a:ext>
            </a:extLst>
          </p:cNvPr>
          <p:cNvSpPr/>
          <p:nvPr/>
        </p:nvSpPr>
        <p:spPr bwMode="auto">
          <a:xfrm>
            <a:off x="10649166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CCD672F2-9ECE-40D5-9856-8C713515949D}"/>
              </a:ext>
            </a:extLst>
          </p:cNvPr>
          <p:cNvSpPr/>
          <p:nvPr/>
        </p:nvSpPr>
        <p:spPr bwMode="auto">
          <a:xfrm>
            <a:off x="10779154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CAD37203-F922-4CD2-82B6-8F5A8BE3DF3A}"/>
              </a:ext>
            </a:extLst>
          </p:cNvPr>
          <p:cNvSpPr/>
          <p:nvPr/>
        </p:nvSpPr>
        <p:spPr bwMode="auto">
          <a:xfrm>
            <a:off x="11039135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EDA825AE-F7BD-4741-A98B-08D40A844C88}"/>
              </a:ext>
            </a:extLst>
          </p:cNvPr>
          <p:cNvSpPr/>
          <p:nvPr/>
        </p:nvSpPr>
        <p:spPr bwMode="auto">
          <a:xfrm>
            <a:off x="10909146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EC978623-2D09-41B9-A5D1-3B39AF5634BF}"/>
              </a:ext>
            </a:extLst>
          </p:cNvPr>
          <p:cNvSpPr/>
          <p:nvPr/>
        </p:nvSpPr>
        <p:spPr bwMode="auto">
          <a:xfrm>
            <a:off x="11169123" y="4860168"/>
            <a:ext cx="129988" cy="4347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4891D6C9-5304-4BF6-A302-A16377FB46F6}"/>
              </a:ext>
            </a:extLst>
          </p:cNvPr>
          <p:cNvSpPr/>
          <p:nvPr/>
        </p:nvSpPr>
        <p:spPr bwMode="auto">
          <a:xfrm>
            <a:off x="11299113" y="4860168"/>
            <a:ext cx="129988" cy="434788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089D2B0D-05E7-4557-9F64-DF0D78D68999}"/>
              </a:ext>
            </a:extLst>
          </p:cNvPr>
          <p:cNvSpPr/>
          <p:nvPr/>
        </p:nvSpPr>
        <p:spPr bwMode="auto">
          <a:xfrm>
            <a:off x="11429101" y="4860168"/>
            <a:ext cx="129988" cy="4347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182E1A8D-3E45-4539-92E4-15EB964F7339}"/>
                  </a:ext>
                </a:extLst>
              </p:cNvPr>
              <p:cNvSpPr txBox="1"/>
              <p:nvPr/>
            </p:nvSpPr>
            <p:spPr>
              <a:xfrm>
                <a:off x="8724006" y="5329882"/>
                <a:ext cx="54521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182E1A8D-3E45-4539-92E4-15EB964F7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006" y="5329882"/>
                <a:ext cx="545214" cy="246221"/>
              </a:xfrm>
              <a:prstGeom prst="rect">
                <a:avLst/>
              </a:prstGeom>
              <a:blipFill>
                <a:blip r:embed="rId5"/>
                <a:stretch>
                  <a:fillRect l="-22222" t="-24390" r="-8889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56674D88-C9DC-4AB0-98B0-373B62568802}"/>
              </a:ext>
            </a:extLst>
          </p:cNvPr>
          <p:cNvCxnSpPr>
            <a:cxnSpLocks/>
          </p:cNvCxnSpPr>
          <p:nvPr/>
        </p:nvCxnSpPr>
        <p:spPr bwMode="auto">
          <a:xfrm>
            <a:off x="9329095" y="5460334"/>
            <a:ext cx="2229994" cy="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83B584B9-C7D0-4609-8EA4-90ADFCE06D32}"/>
              </a:ext>
            </a:extLst>
          </p:cNvPr>
          <p:cNvCxnSpPr>
            <a:cxnSpLocks/>
          </p:cNvCxnSpPr>
          <p:nvPr/>
        </p:nvCxnSpPr>
        <p:spPr bwMode="auto">
          <a:xfrm>
            <a:off x="6359487" y="5460333"/>
            <a:ext cx="2229994" cy="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141" name="Textfeld 140">
            <a:extLst>
              <a:ext uri="{FF2B5EF4-FFF2-40B4-BE49-F238E27FC236}">
                <a16:creationId xmlns:a16="http://schemas.microsoft.com/office/drawing/2014/main" id="{71EDCF99-2A2F-4553-B9FE-A0C682E030D6}"/>
              </a:ext>
            </a:extLst>
          </p:cNvPr>
          <p:cNvSpPr txBox="1"/>
          <p:nvPr/>
        </p:nvSpPr>
        <p:spPr>
          <a:xfrm>
            <a:off x="8569871" y="4167969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Bad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81EE5929-102A-404A-BE13-1184ABD57468}"/>
              </a:ext>
            </a:extLst>
          </p:cNvPr>
          <p:cNvSpPr txBox="1"/>
          <p:nvPr/>
        </p:nvSpPr>
        <p:spPr>
          <a:xfrm>
            <a:off x="7738955" y="5850340"/>
            <a:ext cx="1950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Future predicts past!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C546A0-838F-7E82-A49B-B0DA90DA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2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/>
      <p:bldP spid="97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/>
      <p:bldP spid="141" grpId="0"/>
      <p:bldP spid="1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321BA-94E3-4E46-B253-9C02DBF0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datapoints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2B5D3C0-B56E-410A-B19F-08BFE7BA4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Can be subtle issues!</a:t>
            </a:r>
          </a:p>
          <a:p>
            <a:pPr lvl="1"/>
            <a:r>
              <a:rPr lang="en-US" sz="1400" dirty="0"/>
              <a:t>Pictures of the same person (as above)</a:t>
            </a:r>
          </a:p>
          <a:p>
            <a:pPr lvl="1"/>
            <a:r>
              <a:rPr lang="en-US" sz="1400" dirty="0"/>
              <a:t>Sales from the same user</a:t>
            </a:r>
          </a:p>
          <a:p>
            <a:pPr lvl="1"/>
            <a:r>
              <a:rPr lang="en-US" sz="1400" dirty="0"/>
              <a:t>Pictures taken on the same day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D936BEE-7C97-4AAF-8887-CFCF037F8052}"/>
              </a:ext>
            </a:extLst>
          </p:cNvPr>
          <p:cNvSpPr/>
          <p:nvPr/>
        </p:nvSpPr>
        <p:spPr>
          <a:xfrm>
            <a:off x="7075874" y="6475254"/>
            <a:ext cx="37625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https://www.kaggle.com/c/state-farm-distracted-driver-detection</a:t>
            </a:r>
          </a:p>
        </p:txBody>
      </p:sp>
      <p:pic>
        <p:nvPicPr>
          <p:cNvPr id="1026" name="Picture 2" descr="Driver Picture 1">
            <a:extLst>
              <a:ext uri="{FF2B5EF4-FFF2-40B4-BE49-F238E27FC236}">
                <a16:creationId xmlns:a16="http://schemas.microsoft.com/office/drawing/2014/main" id="{86BFEF5D-A545-43E2-B300-18F5DA8F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59" y="1766887"/>
            <a:ext cx="446722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r Picture 2">
            <a:extLst>
              <a:ext uri="{FF2B5EF4-FFF2-40B4-BE49-F238E27FC236}">
                <a16:creationId xmlns:a16="http://schemas.microsoft.com/office/drawing/2014/main" id="{0EBF415C-CBF5-4E55-9AE5-724762E2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69" y="1719262"/>
            <a:ext cx="44481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95BFF6-8D0C-B945-01EA-29240CB3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2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6334B-8EC2-44AF-B72F-A5C54164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misleading quality measures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FFC149-DCD7-4847-8F16-39B7FA3D8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Using accuracy when costs of errors are different for false positives and false negatives</a:t>
            </a:r>
          </a:p>
          <a:p>
            <a:pPr lvl="1"/>
            <a:endParaRPr lang="en-US" sz="1200" dirty="0"/>
          </a:p>
          <a:p>
            <a:r>
              <a:rPr lang="en-US" sz="1600" dirty="0"/>
              <a:t>Using the area under a curve of all possible thresholds, instead of only considering relevant thresholds</a:t>
            </a:r>
          </a:p>
          <a:p>
            <a:pPr lvl="1"/>
            <a:endParaRPr lang="en-US" sz="1200" dirty="0"/>
          </a:p>
          <a:p>
            <a:r>
              <a:rPr lang="en-US" sz="1600" dirty="0"/>
              <a:t>Using global averages when risks and costs are different for subgroups of data</a:t>
            </a:r>
          </a:p>
          <a:p>
            <a:pPr lvl="1"/>
            <a:endParaRPr lang="en-US" sz="1200" dirty="0"/>
          </a:p>
          <a:p>
            <a:r>
              <a:rPr lang="en-US" sz="1600" dirty="0"/>
              <a:t>Using old test data to calculate metrics</a:t>
            </a:r>
          </a:p>
          <a:p>
            <a:pPr lvl="1"/>
            <a:endParaRPr lang="en-US" sz="1200" dirty="0"/>
          </a:p>
          <a:p>
            <a:r>
              <a:rPr lang="en-US" sz="1600" dirty="0"/>
              <a:t>Using very small validation and test sets</a:t>
            </a:r>
          </a:p>
          <a:p>
            <a:pPr lvl="1"/>
            <a:endParaRPr lang="en-US" sz="1200" dirty="0"/>
          </a:p>
          <a:p>
            <a:r>
              <a:rPr lang="en-US" sz="1600" dirty="0"/>
              <a:t>Reporting results without suitable baselines</a:t>
            </a:r>
          </a:p>
          <a:p>
            <a:pPr lvl="1"/>
            <a:endParaRPr lang="en-US" sz="1200" dirty="0"/>
          </a:p>
          <a:p>
            <a:r>
              <a:rPr lang="en-US" sz="1600" dirty="0"/>
              <a:t>Considering only gains (e.g., in recall), without considering related losses (e.g., precision)</a:t>
            </a:r>
          </a:p>
          <a:p>
            <a:pPr lvl="1"/>
            <a:endParaRPr lang="en-US" sz="1200" dirty="0"/>
          </a:p>
          <a:p>
            <a:r>
              <a:rPr lang="en-US" sz="1600" dirty="0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E90EC-62A3-3D25-50AD-567364CF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4FC46-7EBC-4022-BBB7-37323B90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Cancer prognosis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143BF24-697D-4675-8977-234E697FF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60929" y="2437154"/>
            <a:ext cx="2559591" cy="1710272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28CF3-0B7C-489B-8CD2-C707A2A3F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12601" y="3626787"/>
            <a:ext cx="2568790" cy="171027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F28ECC1-E0A9-4C4F-8A3E-2C904CE90EA9}"/>
              </a:ext>
            </a:extLst>
          </p:cNvPr>
          <p:cNvSpPr txBox="1"/>
          <p:nvPr/>
        </p:nvSpPr>
        <p:spPr>
          <a:xfrm>
            <a:off x="862909" y="4332888"/>
            <a:ext cx="31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Radiologist analyze MRIs and other medical data to understand cancer</a:t>
            </a:r>
          </a:p>
        </p:txBody>
      </p:sp>
      <p:sp>
        <p:nvSpPr>
          <p:cNvPr id="14" name="Sprechblase: oval 13">
            <a:extLst>
              <a:ext uri="{FF2B5EF4-FFF2-40B4-BE49-F238E27FC236}">
                <a16:creationId xmlns:a16="http://schemas.microsoft.com/office/drawing/2014/main" id="{3B250F79-F814-4AEC-A03D-4BB0C2F86252}"/>
              </a:ext>
            </a:extLst>
          </p:cNvPr>
          <p:cNvSpPr/>
          <p:nvPr/>
        </p:nvSpPr>
        <p:spPr bwMode="auto">
          <a:xfrm>
            <a:off x="7283823" y="2172380"/>
            <a:ext cx="3267635" cy="1779494"/>
          </a:xfrm>
          <a:prstGeom prst="wedgeEllipseCallout">
            <a:avLst>
              <a:gd name="adj1" fmla="val -68981"/>
              <a:gd name="adj2" fmla="val 652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dirty="0"/>
              <a:t>We should stop training radiologists now. It‘s completely obvious that within five years deep learning is going to do better than radiologists.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45691F-C7E7-4FC7-992F-3124A8721127}"/>
              </a:ext>
            </a:extLst>
          </p:cNvPr>
          <p:cNvSpPr txBox="1"/>
          <p:nvPr/>
        </p:nvSpPr>
        <p:spPr>
          <a:xfrm>
            <a:off x="5154677" y="5337060"/>
            <a:ext cx="1522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Geoffrey Hinton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A9E4D4-4A90-4042-A7AF-2E40EF08FCFC}"/>
              </a:ext>
            </a:extLst>
          </p:cNvPr>
          <p:cNvSpPr/>
          <p:nvPr/>
        </p:nvSpPr>
        <p:spPr>
          <a:xfrm>
            <a:off x="7412383" y="3977017"/>
            <a:ext cx="32640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https://www.youtube.com/watch?v=2HMPRXstSvQ&amp;t=29s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4A101A0-ECE9-45D5-B8CA-EB64EB3B6F12}"/>
              </a:ext>
            </a:extLst>
          </p:cNvPr>
          <p:cNvSpPr txBox="1"/>
          <p:nvPr/>
        </p:nvSpPr>
        <p:spPr>
          <a:xfrm>
            <a:off x="7818384" y="4941488"/>
            <a:ext cx="3032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statement was made in 2016!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C4EB2C-B979-C69F-E267-FCBF8B02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1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Correctness from a software </a:t>
            </a:r>
            <a:r>
              <a:rPr lang="en-US"/>
              <a:t>engineering perspective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326F04-1831-EE48-9543-A3946347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1F400-B825-4A5C-9AAB-83A6C566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1" y="764705"/>
            <a:ext cx="10762436" cy="504056"/>
          </a:xfrm>
        </p:spPr>
        <p:txBody>
          <a:bodyPr>
            <a:normAutofit fontScale="90000"/>
          </a:bodyPr>
          <a:lstStyle/>
          <a:p>
            <a:r>
              <a:rPr lang="en-US"/>
              <a:t>Functional correctness</a:t>
            </a:r>
            <a:endParaRPr lang="en-US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20D12C0-BA4A-47F8-B349-AB95444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41" y="1268760"/>
            <a:ext cx="10762436" cy="5040560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Given specification, do outputs match input?</a:t>
            </a:r>
          </a:p>
          <a:p>
            <a:endParaRPr lang="en-US" sz="1600" dirty="0"/>
          </a:p>
          <a:p>
            <a:r>
              <a:rPr lang="en-US" sz="1600" dirty="0"/>
              <a:t>Each mismatch is considered a bug and should be fixed</a:t>
            </a:r>
          </a:p>
          <a:p>
            <a:pPr lvl="1"/>
            <a:r>
              <a:rPr lang="en-US" sz="1400" dirty="0"/>
              <a:t>Not economic to fix every bug, depends on cost of fix and cost of bug! </a:t>
            </a:r>
          </a:p>
        </p:txBody>
      </p:sp>
      <p:pic>
        <p:nvPicPr>
          <p:cNvPr id="11" name="Inhaltsplatzhalter 3">
            <a:extLst>
              <a:ext uri="{FF2B5EF4-FFF2-40B4-BE49-F238E27FC236}">
                <a16:creationId xmlns:a16="http://schemas.microsoft.com/office/drawing/2014/main" id="{F30CDD67-1EC3-4AD3-94F1-9E85C77C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3539" y="1280121"/>
            <a:ext cx="6196572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551ABC-22EC-0856-44AD-1DC24EAD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54EE0-C083-4A75-B4D6-130D5B58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validation</a:t>
            </a:r>
          </a:p>
        </p:txBody>
      </p:sp>
      <p:sp>
        <p:nvSpPr>
          <p:cNvPr id="4" name="Wolke 3">
            <a:extLst>
              <a:ext uri="{FF2B5EF4-FFF2-40B4-BE49-F238E27FC236}">
                <a16:creationId xmlns:a16="http://schemas.microsoft.com/office/drawing/2014/main" id="{982711CF-A314-4404-9DF5-D61D38905FBB}"/>
              </a:ext>
            </a:extLst>
          </p:cNvPr>
          <p:cNvSpPr/>
          <p:nvPr/>
        </p:nvSpPr>
        <p:spPr bwMode="auto">
          <a:xfrm>
            <a:off x="3784995" y="1692613"/>
            <a:ext cx="3267558" cy="1172182"/>
          </a:xfrm>
          <a:prstGeom prst="cloud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b="1" dirty="0"/>
              <a:t>Problems and needs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8A7DFE8-D7EF-44E2-8518-D979840F9B79}"/>
              </a:ext>
            </a:extLst>
          </p:cNvPr>
          <p:cNvSpPr/>
          <p:nvPr/>
        </p:nvSpPr>
        <p:spPr bwMode="auto">
          <a:xfrm>
            <a:off x="3785463" y="3446024"/>
            <a:ext cx="3267557" cy="11721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b="1" dirty="0"/>
              <a:t>Specification / Requirements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E665840-3D98-4017-8AC8-C7F2DDF2629E}"/>
              </a:ext>
            </a:extLst>
          </p:cNvPr>
          <p:cNvSpPr/>
          <p:nvPr/>
        </p:nvSpPr>
        <p:spPr bwMode="auto">
          <a:xfrm>
            <a:off x="3784995" y="5199436"/>
            <a:ext cx="3267558" cy="11721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b="1" dirty="0"/>
              <a:t>Implementation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BBFD1C0-0A20-4DAF-ACCE-99D0A075443E}"/>
              </a:ext>
            </a:extLst>
          </p:cNvPr>
          <p:cNvCxnSpPr>
            <a:stCxn id="4" idx="1"/>
            <a:endCxn id="5" idx="0"/>
          </p:cNvCxnSpPr>
          <p:nvPr/>
        </p:nvCxnSpPr>
        <p:spPr bwMode="auto">
          <a:xfrm>
            <a:off x="5418774" y="2863547"/>
            <a:ext cx="468" cy="582477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C391151-A042-48E2-84E0-3E39EDEFD649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5418774" y="4618206"/>
            <a:ext cx="468" cy="58123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CDB406DF-DB0A-4D89-BF38-9AAB19354DC2}"/>
              </a:ext>
            </a:extLst>
          </p:cNvPr>
          <p:cNvSpPr txBox="1"/>
          <p:nvPr/>
        </p:nvSpPr>
        <p:spPr>
          <a:xfrm>
            <a:off x="2879489" y="2970743"/>
            <a:ext cx="238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Requirements engineering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9C291C1-BB1C-4FBB-904E-1DB645431AE2}"/>
              </a:ext>
            </a:extLst>
          </p:cNvPr>
          <p:cNvSpPr txBox="1"/>
          <p:nvPr/>
        </p:nvSpPr>
        <p:spPr>
          <a:xfrm>
            <a:off x="4503139" y="472415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Coding</a:t>
            </a: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EA570281-92F4-45FC-B837-E5AF7386F990}"/>
              </a:ext>
            </a:extLst>
          </p:cNvPr>
          <p:cNvCxnSpPr>
            <a:stCxn id="5" idx="1"/>
            <a:endCxn id="6" idx="1"/>
          </p:cNvCxnSpPr>
          <p:nvPr/>
        </p:nvCxnSpPr>
        <p:spPr bwMode="auto">
          <a:xfrm rot="10800000" flipV="1">
            <a:off x="3784995" y="4032115"/>
            <a:ext cx="468" cy="1753412"/>
          </a:xfrm>
          <a:prstGeom prst="curvedConnector3">
            <a:avLst>
              <a:gd name="adj1" fmla="val 169502564"/>
            </a:avLst>
          </a:prstGeom>
          <a:noFill/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</p:cxn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27C86E0C-A3D2-46D7-9088-62B0C8F53667}"/>
              </a:ext>
            </a:extLst>
          </p:cNvPr>
          <p:cNvCxnSpPr>
            <a:stCxn id="4" idx="0"/>
            <a:endCxn id="5" idx="3"/>
          </p:cNvCxnSpPr>
          <p:nvPr/>
        </p:nvCxnSpPr>
        <p:spPr bwMode="auto">
          <a:xfrm>
            <a:off x="7049830" y="2278704"/>
            <a:ext cx="3190" cy="1753411"/>
          </a:xfrm>
          <a:prstGeom prst="curvedConnector3">
            <a:avLst>
              <a:gd name="adj1" fmla="val 19768777"/>
            </a:avLst>
          </a:prstGeom>
          <a:noFill/>
          <a:ln w="57150">
            <a:solidFill>
              <a:schemeClr val="tx1"/>
            </a:solidFill>
            <a:headEnd type="triangle"/>
            <a:tailEnd type="triangle"/>
          </a:ln>
        </p:spPr>
      </p:cxn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5A21B291-4050-4234-AFFC-5E23D0E11B21}"/>
              </a:ext>
            </a:extLst>
          </p:cNvPr>
          <p:cNvCxnSpPr>
            <a:stCxn id="4" idx="0"/>
            <a:endCxn id="6" idx="3"/>
          </p:cNvCxnSpPr>
          <p:nvPr/>
        </p:nvCxnSpPr>
        <p:spPr bwMode="auto">
          <a:xfrm>
            <a:off x="7049830" y="2278704"/>
            <a:ext cx="2723" cy="3506823"/>
          </a:xfrm>
          <a:prstGeom prst="curvedConnector3">
            <a:avLst>
              <a:gd name="adj1" fmla="val 34573705"/>
            </a:avLst>
          </a:prstGeom>
          <a:noFill/>
          <a:ln w="57150">
            <a:solidFill>
              <a:schemeClr val="tx1"/>
            </a:solidFill>
            <a:headEnd type="triangle"/>
            <a:tailEnd type="triangle"/>
          </a:ln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C50730AE-F2FC-49D6-B1A9-976BA95A4162}"/>
              </a:ext>
            </a:extLst>
          </p:cNvPr>
          <p:cNvSpPr txBox="1"/>
          <p:nvPr/>
        </p:nvSpPr>
        <p:spPr>
          <a:xfrm>
            <a:off x="7971592" y="3096148"/>
            <a:ext cx="104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Validation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1079E97-D380-4F00-850F-1F0141A7E929}"/>
              </a:ext>
            </a:extLst>
          </p:cNvPr>
          <p:cNvSpPr txBox="1"/>
          <p:nvPr/>
        </p:nvSpPr>
        <p:spPr>
          <a:xfrm>
            <a:off x="1805071" y="4724155"/>
            <a:ext cx="1163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Verification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BCFD34-CC2D-C81E-0DAD-D51D71D9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/>
      <p:bldP spid="19" grpId="0"/>
      <p:bldP spid="29" grpId="0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610FC-CA15-4BFA-9A75-1F594719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problem: Correct but useless?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66FBB5-7B3E-4D7F-B4DC-6E961CEC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26797" y="1410268"/>
            <a:ext cx="1627155" cy="11373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29809-8ABA-4872-A314-E5E20AD50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96163" y="3005274"/>
            <a:ext cx="1673362" cy="133215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16D181-115C-400A-8186-BE7768B75650}"/>
              </a:ext>
            </a:extLst>
          </p:cNvPr>
          <p:cNvSpPr txBox="1"/>
          <p:nvPr/>
        </p:nvSpPr>
        <p:spPr>
          <a:xfrm>
            <a:off x="1701421" y="1733266"/>
            <a:ext cx="344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Specification implemented correctly …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B220D5-4E78-44D5-B0B7-C95C32560F75}"/>
              </a:ext>
            </a:extLst>
          </p:cNvPr>
          <p:cNvSpPr txBox="1"/>
          <p:nvPr/>
        </p:nvSpPr>
        <p:spPr>
          <a:xfrm>
            <a:off x="1701421" y="3435857"/>
            <a:ext cx="3086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 but the specification was wrong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ED654DB-015B-4848-910B-143C714A9A08}"/>
              </a:ext>
            </a:extLst>
          </p:cNvPr>
          <p:cNvSpPr txBox="1"/>
          <p:nvPr/>
        </p:nvSpPr>
        <p:spPr>
          <a:xfrm>
            <a:off x="1701420" y="5095651"/>
            <a:ext cx="3714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Created system is not what the user needs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7C5A3E-F413-4CE8-9E8B-BA7FAA1FB356}"/>
              </a:ext>
            </a:extLst>
          </p:cNvPr>
          <p:cNvSpPr txBox="1"/>
          <p:nvPr/>
        </p:nvSpPr>
        <p:spPr>
          <a:xfrm>
            <a:off x="1701420" y="5663886"/>
            <a:ext cx="6256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Often: bad, missing, or wrong assumptions about how the system is used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8D3DD3-A767-0C95-E4F2-16AD3883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6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0F778-ADAA-4910-A3A8-9A95C281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correctness assumption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D0DBBC-6881-4945-82CA-C68D6A3C3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Specification determines which outputs are correct/wrong</a:t>
            </a:r>
          </a:p>
          <a:p>
            <a:pPr lvl="1"/>
            <a:r>
              <a:rPr lang="en-US" sz="1400" dirty="0"/>
              <a:t>Binary! Not pretty good, 95% accurate, or correct for 98% of the users</a:t>
            </a:r>
          </a:p>
          <a:p>
            <a:pPr lvl="1"/>
            <a:endParaRPr lang="en-US" sz="1400" dirty="0"/>
          </a:p>
          <a:p>
            <a:r>
              <a:rPr lang="en-US" sz="1600" dirty="0"/>
              <a:t>Single wrong results is a bug</a:t>
            </a:r>
          </a:p>
          <a:p>
            <a:endParaRPr lang="en-US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499BDD-9047-412D-B753-9C238BDB4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3444" y="3147607"/>
            <a:ext cx="5213445" cy="25682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AF82ACE-AA6F-4CE3-A928-BA40706AC00E}"/>
              </a:ext>
            </a:extLst>
          </p:cNvPr>
          <p:cNvSpPr txBox="1"/>
          <p:nvPr/>
        </p:nvSpPr>
        <p:spPr>
          <a:xfrm>
            <a:off x="6978555" y="3579135"/>
            <a:ext cx="2459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Application calculates taxes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EFA544-D9FF-4FAB-8D19-623340FD10BE}"/>
              </a:ext>
            </a:extLst>
          </p:cNvPr>
          <p:cNvSpPr txBox="1"/>
          <p:nvPr/>
        </p:nvSpPr>
        <p:spPr>
          <a:xfrm>
            <a:off x="6978555" y="4072729"/>
            <a:ext cx="241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You pay calculated amount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36DE9D-A5EB-4EB1-9338-C2CEB07F3A9D}"/>
              </a:ext>
            </a:extLst>
          </p:cNvPr>
          <p:cNvSpPr txBox="1"/>
          <p:nvPr/>
        </p:nvSpPr>
        <p:spPr>
          <a:xfrm>
            <a:off x="6978555" y="4566323"/>
            <a:ext cx="3968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it is wrong and too little, you are in trouble!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03EBAB-9AA6-43E6-BDFA-46264F9700C1}"/>
              </a:ext>
            </a:extLst>
          </p:cNvPr>
          <p:cNvSpPr txBox="1"/>
          <p:nvPr/>
        </p:nvSpPr>
        <p:spPr>
          <a:xfrm>
            <a:off x="6978555" y="5059917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5EF6C7-BF42-7338-46A1-5778B7A7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8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65F2B-B3FE-42F4-ADA3-A18E4931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Ideally: Formal specification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F380B37-FC8F-4C20-B143-85B8F86D7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587" y="2771621"/>
            <a:ext cx="5838825" cy="15430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50C11B0-C282-4F95-AFBE-7245AA17B109}"/>
              </a:ext>
            </a:extLst>
          </p:cNvPr>
          <p:cNvSpPr txBox="1"/>
          <p:nvPr/>
        </p:nvSpPr>
        <p:spPr>
          <a:xfrm>
            <a:off x="3135797" y="4628828"/>
            <a:ext cx="5920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Specifying the behavior with Java Modeling Language (JML)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A64D981-2465-8E08-ADB3-48D8C88F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14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41211-655C-410E-86ED-1AE913B1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practice: Informal and incomplete specifications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D2B71E8-629C-4897-8B8D-A4D865E61076}"/>
              </a:ext>
            </a:extLst>
          </p:cNvPr>
          <p:cNvSpPr txBox="1"/>
          <p:nvPr/>
        </p:nvSpPr>
        <p:spPr>
          <a:xfrm>
            <a:off x="3715092" y="4266999"/>
            <a:ext cx="476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natural language comment specifies behavior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A7491E0-A99E-454C-8D51-18C4DA0CF640}"/>
              </a:ext>
            </a:extLst>
          </p:cNvPr>
          <p:cNvSpPr txBox="1"/>
          <p:nvPr/>
        </p:nvSpPr>
        <p:spPr>
          <a:xfrm>
            <a:off x="3896647" y="5140235"/>
            <a:ext cx="4398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Live exercise: Why is this specification incomplete?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1CEE32-3B7D-4F23-BABE-4055EEB5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845" y="2465493"/>
            <a:ext cx="3770310" cy="126682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CD9CCC-9298-8CD2-54AC-67B4D5E0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4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90E3B-511F-46BF-81BB-25573C10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practices: Testing, automation, continuous integration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ADA50A-3904-4A20-9670-83501DC1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5" y="1752032"/>
            <a:ext cx="4029075" cy="36004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0E61028-9FC0-462E-A290-BFC655E4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169" y="1886021"/>
            <a:ext cx="5665201" cy="33324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3B60E89-AB17-4250-8EA7-6D4B0C5DEF85}"/>
              </a:ext>
            </a:extLst>
          </p:cNvPr>
          <p:cNvSpPr txBox="1"/>
          <p:nvPr/>
        </p:nvSpPr>
        <p:spPr>
          <a:xfrm>
            <a:off x="1146412" y="5656566"/>
            <a:ext cx="2432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Write automated unit tests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49AF3B-19A1-4AF8-A90A-DDA8BB247A57}"/>
              </a:ext>
            </a:extLst>
          </p:cNvPr>
          <p:cNvSpPr txBox="1"/>
          <p:nvPr/>
        </p:nvSpPr>
        <p:spPr>
          <a:xfrm>
            <a:off x="6315788" y="5651086"/>
            <a:ext cx="3863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Execute them automatically for each change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0FEF13-175C-38E9-570F-0E33A235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6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AC8DC-F3A7-4577-823D-90DF367F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software testing terminology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4A2385C-6A83-4279-9AC8-A9EE5A1C69EF}"/>
              </a:ext>
            </a:extLst>
          </p:cNvPr>
          <p:cNvSpPr/>
          <p:nvPr/>
        </p:nvSpPr>
        <p:spPr>
          <a:xfrm>
            <a:off x="787399" y="2127251"/>
            <a:ext cx="6600953" cy="34416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Test driver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1BEC346-24B9-4503-A916-A5CEAF40480A}"/>
              </a:ext>
            </a:extLst>
          </p:cNvPr>
          <p:cNvSpPr/>
          <p:nvPr/>
        </p:nvSpPr>
        <p:spPr>
          <a:xfrm>
            <a:off x="944523" y="2755048"/>
            <a:ext cx="1301243" cy="534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case 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B7BEA84-4B76-4545-A14A-F7F5F98DEC86}"/>
              </a:ext>
            </a:extLst>
          </p:cNvPr>
          <p:cNvSpPr/>
          <p:nvPr/>
        </p:nvSpPr>
        <p:spPr>
          <a:xfrm>
            <a:off x="2245766" y="2755048"/>
            <a:ext cx="1301243" cy="534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C6DC3FE-D783-40E1-A58B-820DCE419E6F}"/>
              </a:ext>
            </a:extLst>
          </p:cNvPr>
          <p:cNvSpPr/>
          <p:nvPr/>
        </p:nvSpPr>
        <p:spPr>
          <a:xfrm>
            <a:off x="3547009" y="2755047"/>
            <a:ext cx="1301243" cy="534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case 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A4762C5-5AE4-41BB-B364-9E124ECD8971}"/>
              </a:ext>
            </a:extLst>
          </p:cNvPr>
          <p:cNvSpPr/>
          <p:nvPr/>
        </p:nvSpPr>
        <p:spPr>
          <a:xfrm>
            <a:off x="1291131" y="3408883"/>
            <a:ext cx="2659077" cy="1909267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1BA95C-3471-464F-8863-E6338A5A972D}"/>
              </a:ext>
            </a:extLst>
          </p:cNvPr>
          <p:cNvSpPr/>
          <p:nvPr/>
        </p:nvSpPr>
        <p:spPr>
          <a:xfrm>
            <a:off x="1874113" y="3996373"/>
            <a:ext cx="1484173" cy="734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object</a:t>
            </a:r>
            <a:endParaRPr lang="en-US" sz="1600" b="1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9B4A955-4F15-4E65-B514-3F5F30603BEA}"/>
              </a:ext>
            </a:extLst>
          </p:cNvPr>
          <p:cNvSpPr/>
          <p:nvPr/>
        </p:nvSpPr>
        <p:spPr>
          <a:xfrm>
            <a:off x="4180636" y="3573131"/>
            <a:ext cx="1477671" cy="534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Result 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36DFEF-CA30-4B92-A646-CC2DE5D6E380}"/>
              </a:ext>
            </a:extLst>
          </p:cNvPr>
          <p:cNvSpPr/>
          <p:nvPr/>
        </p:nvSpPr>
        <p:spPr>
          <a:xfrm>
            <a:off x="4180635" y="4107140"/>
            <a:ext cx="1477671" cy="534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A24E582-CE87-40AB-A259-69276A4B6D85}"/>
              </a:ext>
            </a:extLst>
          </p:cNvPr>
          <p:cNvSpPr/>
          <p:nvPr/>
        </p:nvSpPr>
        <p:spPr>
          <a:xfrm>
            <a:off x="4180634" y="4628520"/>
            <a:ext cx="1477671" cy="534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Result 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51B16A2-546A-41D8-8B39-295583798679}"/>
              </a:ext>
            </a:extLst>
          </p:cNvPr>
          <p:cNvSpPr/>
          <p:nvPr/>
        </p:nvSpPr>
        <p:spPr>
          <a:xfrm>
            <a:off x="5658305" y="3573131"/>
            <a:ext cx="1477671" cy="534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Expectation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7CB3113-73F1-4D50-831C-7D8BA95D3620}"/>
              </a:ext>
            </a:extLst>
          </p:cNvPr>
          <p:cNvSpPr/>
          <p:nvPr/>
        </p:nvSpPr>
        <p:spPr>
          <a:xfrm>
            <a:off x="5657796" y="4107140"/>
            <a:ext cx="1477671" cy="534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4B451B7-963A-4DA2-85E8-D8558CE521F5}"/>
              </a:ext>
            </a:extLst>
          </p:cNvPr>
          <p:cNvSpPr/>
          <p:nvPr/>
        </p:nvSpPr>
        <p:spPr>
          <a:xfrm>
            <a:off x="5654646" y="4628520"/>
            <a:ext cx="1477671" cy="534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Expectation 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54CF2F0-3086-4875-AFD5-414C8B55CBA4}"/>
              </a:ext>
            </a:extLst>
          </p:cNvPr>
          <p:cNvCxnSpPr>
            <a:stCxn id="8" idx="0"/>
          </p:cNvCxnSpPr>
          <p:nvPr/>
        </p:nvCxnSpPr>
        <p:spPr>
          <a:xfrm flipH="1">
            <a:off x="2616200" y="3408883"/>
            <a:ext cx="4470" cy="58749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ADE39B-E42E-48F4-A03A-A6BF207BDE91}"/>
              </a:ext>
            </a:extLst>
          </p:cNvPr>
          <p:cNvCxnSpPr>
            <a:endCxn id="8" idx="3"/>
          </p:cNvCxnSpPr>
          <p:nvPr/>
        </p:nvCxnSpPr>
        <p:spPr>
          <a:xfrm>
            <a:off x="3371850" y="4363516"/>
            <a:ext cx="578358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ige Legende 26">
                <a:extLst>
                  <a:ext uri="{FF2B5EF4-FFF2-40B4-BE49-F238E27FC236}">
                    <a16:creationId xmlns:a16="http://schemas.microsoft.com/office/drawing/2014/main" id="{BAC5258A-3B4A-4A44-8869-818A98720DA9}"/>
                  </a:ext>
                </a:extLst>
              </p:cNvPr>
              <p:cNvSpPr/>
              <p:nvPr/>
            </p:nvSpPr>
            <p:spPr>
              <a:xfrm>
                <a:off x="5334000" y="1384365"/>
                <a:ext cx="1377950" cy="612648"/>
              </a:xfrm>
              <a:prstGeom prst="wedgeRectCallout">
                <a:avLst>
                  <a:gd name="adj1" fmla="val -116573"/>
                  <a:gd name="adj2" fmla="val 188951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Input: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hteckige Legende 26">
                <a:extLst>
                  <a:ext uri="{FF2B5EF4-FFF2-40B4-BE49-F238E27FC236}">
                    <a16:creationId xmlns:a16="http://schemas.microsoft.com/office/drawing/2014/main" id="{BAC5258A-3B4A-4A44-8869-818A98720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84365"/>
                <a:ext cx="1377950" cy="612648"/>
              </a:xfrm>
              <a:prstGeom prst="wedgeRectCallout">
                <a:avLst>
                  <a:gd name="adj1" fmla="val -116573"/>
                  <a:gd name="adj2" fmla="val 188951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ige Legende 27">
                <a:extLst>
                  <a:ext uri="{FF2B5EF4-FFF2-40B4-BE49-F238E27FC236}">
                    <a16:creationId xmlns:a16="http://schemas.microsoft.com/office/drawing/2014/main" id="{72D7FC54-895D-4CD6-8F68-108449EF713D}"/>
                  </a:ext>
                </a:extLst>
              </p:cNvPr>
              <p:cNvSpPr/>
              <p:nvPr/>
            </p:nvSpPr>
            <p:spPr>
              <a:xfrm>
                <a:off x="7555583" y="3702628"/>
                <a:ext cx="1377950" cy="612648"/>
              </a:xfrm>
              <a:prstGeom prst="wedgeRectCallout">
                <a:avLst>
                  <a:gd name="adj1" fmla="val -99984"/>
                  <a:gd name="adj2" fmla="val -18346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Expectation: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chteckige Legende 27">
                <a:extLst>
                  <a:ext uri="{FF2B5EF4-FFF2-40B4-BE49-F238E27FC236}">
                    <a16:creationId xmlns:a16="http://schemas.microsoft.com/office/drawing/2014/main" id="{72D7FC54-895D-4CD6-8F68-108449EF7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583" y="3702628"/>
                <a:ext cx="1377950" cy="612648"/>
              </a:xfrm>
              <a:prstGeom prst="wedgeRectCallout">
                <a:avLst>
                  <a:gd name="adj1" fmla="val -99984"/>
                  <a:gd name="adj2" fmla="val -18346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ige Legende 28">
                <a:extLst>
                  <a:ext uri="{FF2B5EF4-FFF2-40B4-BE49-F238E27FC236}">
                    <a16:creationId xmlns:a16="http://schemas.microsoft.com/office/drawing/2014/main" id="{A0FFE3CF-C126-41C0-9B80-84D460991FE7}"/>
                  </a:ext>
                </a:extLst>
              </p:cNvPr>
              <p:cNvSpPr/>
              <p:nvPr/>
            </p:nvSpPr>
            <p:spPr>
              <a:xfrm>
                <a:off x="5925768" y="5420202"/>
                <a:ext cx="1377950" cy="612648"/>
              </a:xfrm>
              <a:prstGeom prst="wedgeRectCallout">
                <a:avLst>
                  <a:gd name="adj1" fmla="val -84315"/>
                  <a:gd name="adj2" fmla="val -109557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Result: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Rechteckige Legende 28">
                <a:extLst>
                  <a:ext uri="{FF2B5EF4-FFF2-40B4-BE49-F238E27FC236}">
                    <a16:creationId xmlns:a16="http://schemas.microsoft.com/office/drawing/2014/main" id="{A0FFE3CF-C126-41C0-9B80-84D460991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768" y="5420202"/>
                <a:ext cx="1377950" cy="612648"/>
              </a:xfrm>
              <a:prstGeom prst="wedgeRectCallout">
                <a:avLst>
                  <a:gd name="adj1" fmla="val -84315"/>
                  <a:gd name="adj2" fmla="val -10955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fik 20" descr="Ancient Greece">
            <a:extLst>
              <a:ext uri="{FF2B5EF4-FFF2-40B4-BE49-F238E27FC236}">
                <a16:creationId xmlns:a16="http://schemas.microsoft.com/office/drawing/2014/main" id="{2C856059-D74C-4180-98B0-C17248D62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67" y="1671790"/>
            <a:ext cx="2378334" cy="161726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329CD7B-1234-4933-B61F-BF484999A311}"/>
              </a:ext>
            </a:extLst>
          </p:cNvPr>
          <p:cNvSpPr txBox="1"/>
          <p:nvPr/>
        </p:nvSpPr>
        <p:spPr>
          <a:xfrm>
            <a:off x="8980087" y="3273166"/>
            <a:ext cx="2280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Expectation is determined by the test oracle.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9C7A2A9-09D2-436A-97EC-EA03C1730C0D}"/>
              </a:ext>
            </a:extLst>
          </p:cNvPr>
          <p:cNvSpPr/>
          <p:nvPr/>
        </p:nvSpPr>
        <p:spPr>
          <a:xfrm>
            <a:off x="8951486" y="4540707"/>
            <a:ext cx="2527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Test oracle is (usually) derived from the specification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118C3C-D718-03C7-231A-3F8926DF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36BBB-3FC5-47F2-A469-9BB99D3F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but imperfect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08972A-28CE-4639-87A7-B0AFE4E36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5628" y="2604446"/>
            <a:ext cx="1674362" cy="2231409"/>
          </a:xfrm>
          <a:prstGeom prst="rect">
            <a:avLst/>
          </a:prstGeom>
        </p:spPr>
      </p:pic>
      <p:sp>
        <p:nvSpPr>
          <p:cNvPr id="7" name="Sprechblase: oval 6">
            <a:extLst>
              <a:ext uri="{FF2B5EF4-FFF2-40B4-BE49-F238E27FC236}">
                <a16:creationId xmlns:a16="http://schemas.microsoft.com/office/drawing/2014/main" id="{A9B035E8-86BA-44CE-AFA3-4F73DACB1A90}"/>
              </a:ext>
            </a:extLst>
          </p:cNvPr>
          <p:cNvSpPr/>
          <p:nvPr/>
        </p:nvSpPr>
        <p:spPr bwMode="auto">
          <a:xfrm>
            <a:off x="1997121" y="1332931"/>
            <a:ext cx="3885063" cy="1387523"/>
          </a:xfrm>
          <a:prstGeom prst="wedgeEllipseCallout">
            <a:avLst>
              <a:gd name="adj1" fmla="val -49774"/>
              <a:gd name="adj2" fmla="val 1188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dirty="0"/>
              <a:t>Testing shows the presence, not the absence of bugs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629FB11-C918-4E95-ADF7-B34F1C0D3D13}"/>
              </a:ext>
            </a:extLst>
          </p:cNvPr>
          <p:cNvSpPr/>
          <p:nvPr/>
        </p:nvSpPr>
        <p:spPr>
          <a:xfrm>
            <a:off x="575628" y="4835855"/>
            <a:ext cx="16880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/>
              <a:t>Edsger</a:t>
            </a:r>
            <a:r>
              <a:rPr lang="en-US" sz="1000" dirty="0"/>
              <a:t> W. Dijkstra 1969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8477A95-5A0E-425F-B232-40CF28FE2E5A}"/>
              </a:ext>
            </a:extLst>
          </p:cNvPr>
          <p:cNvSpPr txBox="1"/>
          <p:nvPr/>
        </p:nvSpPr>
        <p:spPr>
          <a:xfrm>
            <a:off x="6064154" y="2650641"/>
            <a:ext cx="49086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Many different quality aspects can be tested: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Functional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Performance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Buffer overflows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Usabillity</a:t>
            </a:r>
            <a:r>
              <a:rPr lang="en-US" sz="1600" dirty="0"/>
              <a:t>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Robustness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Hardware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API usage problems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421500-6C4F-E247-EB6B-A96D6E51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8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31FC90-0B62-4591-9F9C-8390E552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part of a system in an environment</a:t>
            </a:r>
          </a:p>
        </p:txBody>
      </p:sp>
      <p:pic>
        <p:nvPicPr>
          <p:cNvPr id="1026" name="Picture 2" descr="Gnu Health Screenshot">
            <a:extLst>
              <a:ext uri="{FF2B5EF4-FFF2-40B4-BE49-F238E27FC236}">
                <a16:creationId xmlns:a16="http://schemas.microsoft.com/office/drawing/2014/main" id="{188A66DF-E870-4954-BAD1-FC374845E9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279" y="1618036"/>
            <a:ext cx="7767091" cy="40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61F5A5F-3B3F-47B3-A24E-A81F6A4D7BF4}"/>
              </a:ext>
            </a:extLst>
          </p:cNvPr>
          <p:cNvSpPr/>
          <p:nvPr/>
        </p:nvSpPr>
        <p:spPr>
          <a:xfrm>
            <a:off x="2391335" y="5786677"/>
            <a:ext cx="74093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https://commons.wikimedia.org/wiki/Category:GNU_Health#/media/File:Gnu_health_2-8_gynocology_general.png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2D1A01-C6D9-1507-152A-4BC92CF7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01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Correctness of machine learning from a software </a:t>
            </a:r>
            <a:r>
              <a:rPr lang="en-US"/>
              <a:t>engineering perspective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730E949-A77B-B799-FA01-1B0B87F7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04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8ABF0-1231-4AE2-AC39-64916586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and validation of prediction tasks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5C34D08-E0D2-407B-B0BB-33CC4573F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180" y="3844228"/>
            <a:ext cx="7410450" cy="14001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9096559-6235-492B-8810-64DE4D710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00278" y="1764898"/>
            <a:ext cx="2107067" cy="1533312"/>
          </a:xfrm>
          <a:prstGeom prst="rect">
            <a:avLst/>
          </a:prstGeom>
        </p:spPr>
      </p:pic>
      <p:pic>
        <p:nvPicPr>
          <p:cNvPr id="9" name="Grafik 8" descr="Zahnräder">
            <a:extLst>
              <a:ext uri="{FF2B5EF4-FFF2-40B4-BE49-F238E27FC236}">
                <a16:creationId xmlns:a16="http://schemas.microsoft.com/office/drawing/2014/main" id="{11FB35D6-1E96-42FD-B84D-8DABF42D6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1206" y="2038066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D934B73-4EC1-4BF1-A013-A94881E5F0FD}"/>
              </a:ext>
            </a:extLst>
          </p:cNvPr>
          <p:cNvSpPr txBox="1"/>
          <p:nvPr/>
        </p:nvSpPr>
        <p:spPr>
          <a:xfrm>
            <a:off x="4861884" y="2929828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397A70-7FB4-44BF-B38E-7DB0C0BD1739}"/>
              </a:ext>
            </a:extLst>
          </p:cNvPr>
          <p:cNvSpPr txBox="1"/>
          <p:nvPr/>
        </p:nvSpPr>
        <p:spPr>
          <a:xfrm>
            <a:off x="7108197" y="1932594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Cancer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3701AA-8C8F-42A0-85F9-9F01B4F57B7B}"/>
              </a:ext>
            </a:extLst>
          </p:cNvPr>
          <p:cNvSpPr txBox="1"/>
          <p:nvPr/>
        </p:nvSpPr>
        <p:spPr>
          <a:xfrm>
            <a:off x="7108197" y="2718332"/>
            <a:ext cx="1024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 cancer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1548731-4D71-4059-AC64-084D5BD55E08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3734937" y="2495266"/>
            <a:ext cx="107626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E994AD7-47FA-4480-91A7-06FE4AACCD98}"/>
              </a:ext>
            </a:extLst>
          </p:cNvPr>
          <p:cNvCxnSpPr>
            <a:stCxn id="9" idx="3"/>
            <a:endCxn id="11" idx="1"/>
          </p:cNvCxnSpPr>
          <p:nvPr/>
        </p:nvCxnSpPr>
        <p:spPr bwMode="auto">
          <a:xfrm flipV="1">
            <a:off x="5725606" y="2101871"/>
            <a:ext cx="1382591" cy="393395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F235F4E-B1F4-4123-A96F-210C95333F4D}"/>
              </a:ext>
            </a:extLst>
          </p:cNvPr>
          <p:cNvCxnSpPr>
            <a:stCxn id="9" idx="3"/>
            <a:endCxn id="12" idx="1"/>
          </p:cNvCxnSpPr>
          <p:nvPr/>
        </p:nvCxnSpPr>
        <p:spPr bwMode="auto">
          <a:xfrm>
            <a:off x="5725606" y="2495266"/>
            <a:ext cx="1382591" cy="392343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153F1DE9-552A-440A-8FEA-858BD909B664}"/>
              </a:ext>
            </a:extLst>
          </p:cNvPr>
          <p:cNvSpPr txBox="1"/>
          <p:nvPr/>
        </p:nvSpPr>
        <p:spPr>
          <a:xfrm>
            <a:off x="2985565" y="5293799"/>
            <a:ext cx="360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How do we know the expected output?!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43897F4-C1DB-4F4F-B972-551606BBD541}"/>
              </a:ext>
            </a:extLst>
          </p:cNvPr>
          <p:cNvSpPr txBox="1"/>
          <p:nvPr/>
        </p:nvSpPr>
        <p:spPr>
          <a:xfrm>
            <a:off x="2985565" y="6031424"/>
            <a:ext cx="7512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 no clear specification, rules unknown, instead only assumptions on expected behavior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1910375-E2A3-6951-1001-3B3E6C96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1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764ED-6CBE-432F-B954-4465184E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approach: Just write some unit tests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68F254-4B0E-4E1B-9115-E8A82221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43" y="1737316"/>
            <a:ext cx="7505700" cy="36290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137C19B-4A8E-427B-A91D-0F7B7CFF57C3}"/>
              </a:ext>
            </a:extLst>
          </p:cNvPr>
          <p:cNvSpPr txBox="1"/>
          <p:nvPr/>
        </p:nvSpPr>
        <p:spPr>
          <a:xfrm>
            <a:off x="2441910" y="5541062"/>
            <a:ext cx="57517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What does a test failure mean!?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Unless we expect 100% accuracy, some test failures are expected!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D59F280-29C0-341B-3798-1370FCB0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12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2A022-E0B7-4CEC-AB87-91BD9183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correctness assumption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A14B8B-4FB8-4AF1-9EA0-E51EF393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Often no reliable ground truth</a:t>
            </a:r>
          </a:p>
          <a:p>
            <a:pPr lvl="1"/>
            <a:r>
              <a:rPr lang="en-US" sz="1400" dirty="0"/>
              <a:t>Human judgement may be biased</a:t>
            </a:r>
          </a:p>
          <a:p>
            <a:pPr lvl="1"/>
            <a:r>
              <a:rPr lang="en-US" sz="1400" dirty="0"/>
              <a:t>Humans may disagree</a:t>
            </a:r>
          </a:p>
          <a:p>
            <a:pPr lvl="1"/>
            <a:r>
              <a:rPr lang="en-US" sz="1400" dirty="0"/>
              <a:t>Problems may even have multiple acceptable solutions</a:t>
            </a:r>
          </a:p>
          <a:p>
            <a:pPr lvl="1"/>
            <a:endParaRPr lang="en-US" sz="1400" dirty="0"/>
          </a:p>
          <a:p>
            <a:r>
              <a:rPr lang="en-US" sz="1600" dirty="0"/>
              <a:t>We must accept that mistakes happen</a:t>
            </a:r>
          </a:p>
          <a:p>
            <a:pPr lvl="1"/>
            <a:endParaRPr lang="en-US" sz="1200"/>
          </a:p>
          <a:p>
            <a:r>
              <a:rPr lang="en-US" sz="1600"/>
              <a:t>We </a:t>
            </a:r>
            <a:r>
              <a:rPr lang="en-US" sz="1600" dirty="0"/>
              <a:t>should still minimize the mistakes</a:t>
            </a:r>
          </a:p>
          <a:p>
            <a:pPr lvl="1"/>
            <a:endParaRPr lang="en-US" sz="1200" dirty="0"/>
          </a:p>
          <a:p>
            <a:r>
              <a:rPr lang="en-US" sz="1600" dirty="0"/>
              <a:t>However, we must consider economics and feasibility</a:t>
            </a:r>
          </a:p>
          <a:p>
            <a:pPr lvl="1"/>
            <a:r>
              <a:rPr lang="en-US" sz="1400" dirty="0"/>
              <a:t>Maybe further improvement not possible (without a huge budget and years of development)</a:t>
            </a:r>
          </a:p>
          <a:p>
            <a:pPr lvl="1"/>
            <a:r>
              <a:rPr lang="en-US" sz="1400" dirty="0"/>
              <a:t>Maybe system already good enough</a:t>
            </a:r>
          </a:p>
          <a:p>
            <a:pPr lvl="1"/>
            <a:endParaRPr lang="en-US" sz="1400" dirty="0"/>
          </a:p>
          <a:p>
            <a:r>
              <a:rPr lang="en-US" sz="1600" dirty="0"/>
              <a:t>We can expect to be better, the more similar our production data is to our training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57BCB3-B713-2E3F-E603-4CEE623B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6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BAC75-2610-47A8-B9FF-B4C2E42C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models are wrong,</a:t>
            </a:r>
            <a:br>
              <a:rPr lang="en-US" dirty="0"/>
            </a:br>
            <a:r>
              <a:rPr lang="en-US" dirty="0"/>
              <a:t>but some models are useful!</a:t>
            </a:r>
          </a:p>
        </p:txBody>
      </p:sp>
      <p:pic>
        <p:nvPicPr>
          <p:cNvPr id="3074" name="Picture 2" descr="GeorgeEPBox.jpg">
            <a:extLst>
              <a:ext uri="{FF2B5EF4-FFF2-40B4-BE49-F238E27FC236}">
                <a16:creationId xmlns:a16="http://schemas.microsoft.com/office/drawing/2014/main" id="{7727208F-70F4-499E-81AE-004360F4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41" y="3523530"/>
            <a:ext cx="1905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E288017-07A9-49E6-A54D-AA64B2BFE0A8}"/>
              </a:ext>
            </a:extLst>
          </p:cNvPr>
          <p:cNvSpPr/>
          <p:nvPr/>
        </p:nvSpPr>
        <p:spPr>
          <a:xfrm>
            <a:off x="6640198" y="644666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https://en.wikipedia.org/wiki/George_E._P._Box#/media/File:GeorgeEPBox.jpg</a:t>
            </a:r>
          </a:p>
        </p:txBody>
      </p:sp>
      <p:sp>
        <p:nvSpPr>
          <p:cNvPr id="10" name="Sprechblase: oval 9">
            <a:extLst>
              <a:ext uri="{FF2B5EF4-FFF2-40B4-BE49-F238E27FC236}">
                <a16:creationId xmlns:a16="http://schemas.microsoft.com/office/drawing/2014/main" id="{B5773E2E-6219-4DEE-BEBD-12718E44BDF4}"/>
              </a:ext>
            </a:extLst>
          </p:cNvPr>
          <p:cNvSpPr/>
          <p:nvPr/>
        </p:nvSpPr>
        <p:spPr bwMode="auto">
          <a:xfrm>
            <a:off x="3369365" y="1668810"/>
            <a:ext cx="7563677" cy="3202785"/>
          </a:xfrm>
          <a:prstGeom prst="wedgeEllipseCallout">
            <a:avLst>
              <a:gd name="adj1" fmla="val -62112"/>
              <a:gd name="adj2" fmla="val 411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dirty="0"/>
              <a:t>All models are approximations. Assumptions, whether implied or clearly stated, are never exactly true.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All models are wrong, but some models are useful.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So the question you need to ask is not "Is the model true?" (it never is) but "Is the model good enough for this particular application?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791BBF5-D49F-4175-8E7F-69FBA24E594A}"/>
              </a:ext>
            </a:extLst>
          </p:cNvPr>
          <p:cNvSpPr txBox="1"/>
          <p:nvPr/>
        </p:nvSpPr>
        <p:spPr>
          <a:xfrm>
            <a:off x="1371813" y="6400494"/>
            <a:ext cx="1144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George Box</a:t>
            </a:r>
            <a:endParaRPr lang="en-US" sz="1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B66425-0272-B4BD-23FF-EAC12E9A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F79C0-45D5-416C-B96A-9F42C865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the case beyond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F4EFBA3-BAA3-411F-85A7-0BD4A1795669}"/>
                  </a:ext>
                </a:extLst>
              </p:cNvPr>
              <p:cNvSpPr/>
              <p:nvPr/>
            </p:nvSpPr>
            <p:spPr>
              <a:xfrm>
                <a:off x="913684" y="1985161"/>
                <a:ext cx="4375108" cy="420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Newton‘s law of universal gravitation: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F4EFBA3-BAA3-411F-85A7-0BD4A1795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84" y="1985161"/>
                <a:ext cx="4375108" cy="420500"/>
              </a:xfrm>
              <a:prstGeom prst="rect">
                <a:avLst/>
              </a:prstGeom>
              <a:blipFill>
                <a:blip r:embed="rId2"/>
                <a:stretch>
                  <a:fillRect l="-836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8134D647-7C47-45B7-947D-A92B50741595}"/>
              </a:ext>
            </a:extLst>
          </p:cNvPr>
          <p:cNvSpPr txBox="1"/>
          <p:nvPr/>
        </p:nvSpPr>
        <p:spPr>
          <a:xfrm>
            <a:off x="913684" y="3362736"/>
            <a:ext cx="3388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Very good model for normal situations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1E53A7D-8DF8-4F8E-A7F1-4F04AC3B293F}"/>
              </a:ext>
            </a:extLst>
          </p:cNvPr>
          <p:cNvSpPr txBox="1"/>
          <p:nvPr/>
        </p:nvSpPr>
        <p:spPr>
          <a:xfrm>
            <a:off x="913684" y="4648171"/>
            <a:ext cx="6041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Inaccurate for extreme situations, e.g., very small scales, very high speeds, or very strong gravitation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2E3EF5-E24D-430C-888A-0CC7CA630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0018" y="1690688"/>
            <a:ext cx="2025896" cy="21632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A5752C-C98A-43A9-AB20-ED00F1785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45221" y="4329518"/>
            <a:ext cx="1911610" cy="170341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E6E56D-315C-5867-8A84-280CCF08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6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BAC75-2610-47A8-B9FF-B4C2E42C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models are wrong,</a:t>
            </a:r>
            <a:br>
              <a:rPr lang="en-US" dirty="0"/>
            </a:br>
            <a:r>
              <a:rPr lang="en-US" dirty="0"/>
              <a:t>so we must be aware of it</a:t>
            </a:r>
          </a:p>
        </p:txBody>
      </p:sp>
      <p:pic>
        <p:nvPicPr>
          <p:cNvPr id="3074" name="Picture 2" descr="GeorgeEPBox.jpg">
            <a:extLst>
              <a:ext uri="{FF2B5EF4-FFF2-40B4-BE49-F238E27FC236}">
                <a16:creationId xmlns:a16="http://schemas.microsoft.com/office/drawing/2014/main" id="{7727208F-70F4-499E-81AE-004360F4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41" y="3523530"/>
            <a:ext cx="1905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E288017-07A9-49E6-A54D-AA64B2BFE0A8}"/>
              </a:ext>
            </a:extLst>
          </p:cNvPr>
          <p:cNvSpPr/>
          <p:nvPr/>
        </p:nvSpPr>
        <p:spPr>
          <a:xfrm>
            <a:off x="6667669" y="641580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https://en.wikipedia.org/wiki/George_E._P._Box#/media/File:GeorgeEPBox.jpg</a:t>
            </a:r>
          </a:p>
        </p:txBody>
      </p:sp>
      <p:sp>
        <p:nvSpPr>
          <p:cNvPr id="10" name="Sprechblase: oval 9">
            <a:extLst>
              <a:ext uri="{FF2B5EF4-FFF2-40B4-BE49-F238E27FC236}">
                <a16:creationId xmlns:a16="http://schemas.microsoft.com/office/drawing/2014/main" id="{B5773E2E-6219-4DEE-BEBD-12718E44BDF4}"/>
              </a:ext>
            </a:extLst>
          </p:cNvPr>
          <p:cNvSpPr/>
          <p:nvPr/>
        </p:nvSpPr>
        <p:spPr bwMode="auto">
          <a:xfrm>
            <a:off x="3369365" y="1698497"/>
            <a:ext cx="8507896" cy="3600351"/>
          </a:xfrm>
          <a:prstGeom prst="wedgeEllipseCallout">
            <a:avLst>
              <a:gd name="adj1" fmla="val -60716"/>
              <a:gd name="adj2" fmla="val 320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dirty="0"/>
              <a:t>Since all models are wrong, the scientist cannot obtain a "correct" one by excessive elaboration. On the contrary following William of Occam he should seek an economical description of natural phenomena.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Since all models are wrong, the scientist must be alert to what is importantly wrong. It is inappropriate to be concerned about mice when there are tigers abroad.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791BBF5-D49F-4175-8E7F-69FBA24E594A}"/>
              </a:ext>
            </a:extLst>
          </p:cNvPr>
          <p:cNvSpPr txBox="1"/>
          <p:nvPr/>
        </p:nvSpPr>
        <p:spPr>
          <a:xfrm>
            <a:off x="1371813" y="6400494"/>
            <a:ext cx="1144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George Box</a:t>
            </a:r>
            <a:endParaRPr lang="en-US" sz="1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4F27E9-9AA6-3D65-F7A0-4F004BC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7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8ABF0-1231-4AE2-AC39-64916586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must have utility, to be useful, even if they are wrong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096559-6235-492B-8810-64DE4D710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2498" y="1913342"/>
            <a:ext cx="2107067" cy="1533312"/>
          </a:xfrm>
          <a:prstGeom prst="rect">
            <a:avLst/>
          </a:prstGeom>
        </p:spPr>
      </p:pic>
      <p:pic>
        <p:nvPicPr>
          <p:cNvPr id="9" name="Grafik 8" descr="Zahnräder">
            <a:extLst>
              <a:ext uri="{FF2B5EF4-FFF2-40B4-BE49-F238E27FC236}">
                <a16:creationId xmlns:a16="http://schemas.microsoft.com/office/drawing/2014/main" id="{11FB35D6-1E96-42FD-B84D-8DABF42D6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3426" y="2186510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D934B73-4EC1-4BF1-A013-A94881E5F0FD}"/>
              </a:ext>
            </a:extLst>
          </p:cNvPr>
          <p:cNvSpPr txBox="1"/>
          <p:nvPr/>
        </p:nvSpPr>
        <p:spPr>
          <a:xfrm>
            <a:off x="5984104" y="3078272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397A70-7FB4-44BF-B38E-7DB0C0BD1739}"/>
              </a:ext>
            </a:extLst>
          </p:cNvPr>
          <p:cNvSpPr txBox="1"/>
          <p:nvPr/>
        </p:nvSpPr>
        <p:spPr>
          <a:xfrm>
            <a:off x="8230417" y="20810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Cancer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3701AA-8C8F-42A0-85F9-9F01B4F57B7B}"/>
              </a:ext>
            </a:extLst>
          </p:cNvPr>
          <p:cNvSpPr txBox="1"/>
          <p:nvPr/>
        </p:nvSpPr>
        <p:spPr>
          <a:xfrm>
            <a:off x="8230417" y="2866776"/>
            <a:ext cx="1024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 cancer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1548731-4D71-4059-AC64-084D5BD55E08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4857157" y="2643710"/>
            <a:ext cx="107626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E994AD7-47FA-4480-91A7-06FE4AACCD98}"/>
              </a:ext>
            </a:extLst>
          </p:cNvPr>
          <p:cNvCxnSpPr>
            <a:stCxn id="9" idx="3"/>
            <a:endCxn id="11" idx="1"/>
          </p:cNvCxnSpPr>
          <p:nvPr/>
        </p:nvCxnSpPr>
        <p:spPr bwMode="auto">
          <a:xfrm flipV="1">
            <a:off x="6847826" y="2250315"/>
            <a:ext cx="1382591" cy="393395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F235F4E-B1F4-4123-A96F-210C95333F4D}"/>
              </a:ext>
            </a:extLst>
          </p:cNvPr>
          <p:cNvCxnSpPr>
            <a:stCxn id="9" idx="3"/>
            <a:endCxn id="12" idx="1"/>
          </p:cNvCxnSpPr>
          <p:nvPr/>
        </p:nvCxnSpPr>
        <p:spPr bwMode="auto">
          <a:xfrm>
            <a:off x="6847826" y="2643710"/>
            <a:ext cx="1382591" cy="392343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153F1DE9-552A-440A-8FEA-858BD909B664}"/>
              </a:ext>
            </a:extLst>
          </p:cNvPr>
          <p:cNvSpPr txBox="1"/>
          <p:nvPr/>
        </p:nvSpPr>
        <p:spPr>
          <a:xfrm>
            <a:off x="2207352" y="3949266"/>
            <a:ext cx="2331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Can sometimes be wrong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43897F4-C1DB-4F4F-B972-551606BBD541}"/>
              </a:ext>
            </a:extLst>
          </p:cNvPr>
          <p:cNvSpPr txBox="1"/>
          <p:nvPr/>
        </p:nvSpPr>
        <p:spPr>
          <a:xfrm>
            <a:off x="3050413" y="5877215"/>
            <a:ext cx="5776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negative: no treatment. False positive: more tests to confirm.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279CCC-819D-4DDE-846D-1CF25395B2D6}"/>
              </a:ext>
            </a:extLst>
          </p:cNvPr>
          <p:cNvSpPr txBox="1"/>
          <p:nvPr/>
        </p:nvSpPr>
        <p:spPr>
          <a:xfrm>
            <a:off x="3050413" y="4438576"/>
            <a:ext cx="1847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 but not too often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1ABF4D6-0A48-4C71-ABF9-CBF541D69858}"/>
              </a:ext>
            </a:extLst>
          </p:cNvPr>
          <p:cNvSpPr txBox="1"/>
          <p:nvPr/>
        </p:nvSpPr>
        <p:spPr>
          <a:xfrm>
            <a:off x="3050413" y="4927886"/>
            <a:ext cx="3427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 especially not when missing cancer!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8BF42D77-9DDE-445A-BC3D-7216E39E1382}"/>
              </a:ext>
            </a:extLst>
          </p:cNvPr>
          <p:cNvSpPr/>
          <p:nvPr/>
        </p:nvSpPr>
        <p:spPr bwMode="auto">
          <a:xfrm>
            <a:off x="8112868" y="4017523"/>
            <a:ext cx="340468" cy="1279695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7C87613-95FC-41B9-A9BC-7FE1CEF0F899}"/>
              </a:ext>
            </a:extLst>
          </p:cNvPr>
          <p:cNvSpPr txBox="1"/>
          <p:nvPr/>
        </p:nvSpPr>
        <p:spPr>
          <a:xfrm>
            <a:off x="8643842" y="4477640"/>
            <a:ext cx="185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Similar to accuracy!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9BB600-D813-ED99-6BE5-6C50CA3B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7" grpId="0"/>
      <p:bldP spid="19" grpId="0"/>
      <p:bldP spid="7" grpId="0" animBg="1"/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8900B-7E05-4E35-A785-7CC778E3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 fit, or not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0BE367-C0A7-4752-AD97-8BDB74A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 model is learned for given data with a given procedure</a:t>
            </a:r>
          </a:p>
          <a:p>
            <a:pPr lvl="1"/>
            <a:r>
              <a:rPr lang="en-US" sz="1400" dirty="0"/>
              <a:t>The learning process is typically ignored when considering model correctness</a:t>
            </a:r>
          </a:p>
          <a:p>
            <a:pPr lvl="1"/>
            <a:r>
              <a:rPr lang="en-US" sz="1400" dirty="0"/>
              <a:t>The model is generated, implementation issues are typically ignored</a:t>
            </a:r>
          </a:p>
          <a:p>
            <a:pPr lvl="1"/>
            <a:endParaRPr lang="en-US" sz="1400" dirty="0"/>
          </a:p>
          <a:p>
            <a:r>
              <a:rPr lang="en-US" sz="1600" dirty="0"/>
              <a:t>Shifts correctness concerns from implementation to other issues!</a:t>
            </a:r>
          </a:p>
          <a:p>
            <a:pPr lvl="1"/>
            <a:endParaRPr lang="en-US" sz="1200" dirty="0"/>
          </a:p>
          <a:p>
            <a:r>
              <a:rPr lang="en-US" sz="1600" dirty="0"/>
              <a:t>Is the data representative? Is there enough data? Is the data quality sufficient?</a:t>
            </a:r>
          </a:p>
          <a:p>
            <a:pPr lvl="1"/>
            <a:endParaRPr lang="en-US" sz="1200" dirty="0"/>
          </a:p>
          <a:p>
            <a:r>
              <a:rPr lang="en-US" sz="1600" dirty="0"/>
              <a:t>Does the model learn meaningful concepts?</a:t>
            </a:r>
          </a:p>
          <a:p>
            <a:pPr lvl="1"/>
            <a:endParaRPr lang="en-US" sz="1200" dirty="0"/>
          </a:p>
          <a:p>
            <a:r>
              <a:rPr lang="en-US" sz="1600" dirty="0"/>
              <a:t>Is the model useful for the purpose? Does it fit the data?</a:t>
            </a:r>
          </a:p>
          <a:p>
            <a:pPr lvl="1"/>
            <a:endParaRPr lang="en-US" sz="1200" dirty="0"/>
          </a:p>
          <a:p>
            <a:r>
              <a:rPr lang="en-US" sz="1600" dirty="0"/>
              <a:t>Do model predictions usually fit users‘ expectations?</a:t>
            </a:r>
          </a:p>
          <a:p>
            <a:pPr lvl="1"/>
            <a:endParaRPr lang="en-US" sz="1200" dirty="0"/>
          </a:p>
          <a:p>
            <a:r>
              <a:rPr lang="en-US" sz="1600" dirty="0"/>
              <a:t>Is the model consistent with other requirements?</a:t>
            </a:r>
          </a:p>
          <a:p>
            <a:pPr lvl="1"/>
            <a:r>
              <a:rPr lang="en-US" sz="1400" dirty="0"/>
              <a:t>E.g., fairness, robustness, privacy, …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2507C-9C43-1B4D-5E2A-EA3237BA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98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70204-1EC3-4161-9312-EEAFCA95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typical software engineering view on correctness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D1A11-C62D-443A-A9F0-66695250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Software engineers almost never assure correctness</a:t>
            </a:r>
          </a:p>
          <a:p>
            <a:pPr lvl="1"/>
            <a:r>
              <a:rPr lang="en-US" sz="1400" dirty="0"/>
              <a:t>Testing finds bugs, but does not assure correctness</a:t>
            </a:r>
          </a:p>
          <a:p>
            <a:pPr lvl="1"/>
            <a:endParaRPr lang="en-US" sz="1400" dirty="0"/>
          </a:p>
          <a:p>
            <a:r>
              <a:rPr lang="en-US" sz="1600" dirty="0"/>
              <a:t>Formal verification can assure correctness</a:t>
            </a:r>
          </a:p>
          <a:p>
            <a:pPr lvl="1"/>
            <a:r>
              <a:rPr lang="en-US" sz="1400" dirty="0"/>
              <a:t>Expensive and restricted to high-stakes applications</a:t>
            </a:r>
          </a:p>
          <a:p>
            <a:pPr lvl="1"/>
            <a:endParaRPr lang="en-US" sz="1400" dirty="0"/>
          </a:p>
          <a:p>
            <a:r>
              <a:rPr lang="en-US" sz="1600" dirty="0"/>
              <a:t>Interaction between components and the environment often at least as much of a challenge</a:t>
            </a:r>
          </a:p>
          <a:p>
            <a:pPr lvl="1"/>
            <a:r>
              <a:rPr lang="en-US" sz="1400" dirty="0"/>
              <a:t>Hard to specify, many options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B402A-4DCC-4F32-9E1A-D377E9121052}"/>
              </a:ext>
            </a:extLst>
          </p:cNvPr>
          <p:cNvSpPr txBox="1"/>
          <p:nvPr/>
        </p:nvSpPr>
        <p:spPr>
          <a:xfrm>
            <a:off x="4013923" y="4618643"/>
            <a:ext cx="4164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Good enough typical for software engineering!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25CD88-F2D2-42AF-AD6B-5C7F982D96ED}"/>
              </a:ext>
            </a:extLst>
          </p:cNvPr>
          <p:cNvSpPr txBox="1"/>
          <p:nvPr/>
        </p:nvSpPr>
        <p:spPr>
          <a:xfrm>
            <a:off x="3416451" y="5397803"/>
            <a:ext cx="535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Fit for purpose is software engineering goal, not correctness!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90167F-6499-517D-3EF4-39753F4F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5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08705-A76A-4E50-BBA0-CEB83F24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algorithm quality vs. model quality vs. data quality vs. system quality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37AF07-2E08-46EB-9E8A-428246F35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Many aspects affect the overall quality!</a:t>
            </a:r>
          </a:p>
          <a:p>
            <a:endParaRPr lang="en-US" sz="1600" dirty="0"/>
          </a:p>
          <a:p>
            <a:r>
              <a:rPr lang="en-US" sz="1600" dirty="0"/>
              <a:t>ML algorithm quality</a:t>
            </a:r>
          </a:p>
          <a:p>
            <a:pPr lvl="1"/>
            <a:r>
              <a:rPr lang="en-US" sz="1400" dirty="0"/>
              <a:t>Is the ML algorithm implemented correctly and does it yield good results?</a:t>
            </a:r>
          </a:p>
          <a:p>
            <a:pPr lvl="1"/>
            <a:endParaRPr lang="en-US" sz="1400" dirty="0"/>
          </a:p>
          <a:p>
            <a:r>
              <a:rPr lang="en-US" sz="1600" dirty="0"/>
              <a:t>Model quality</a:t>
            </a:r>
          </a:p>
          <a:p>
            <a:pPr lvl="1"/>
            <a:r>
              <a:rPr lang="en-US" sz="1400" dirty="0"/>
              <a:t>Does the trained model yield correct results?</a:t>
            </a:r>
          </a:p>
          <a:p>
            <a:pPr lvl="1"/>
            <a:endParaRPr lang="en-US" sz="1400" dirty="0"/>
          </a:p>
          <a:p>
            <a:r>
              <a:rPr lang="en-US" sz="1600" dirty="0"/>
              <a:t>Data quality</a:t>
            </a:r>
          </a:p>
          <a:p>
            <a:pPr lvl="1"/>
            <a:r>
              <a:rPr lang="en-US" sz="1400" dirty="0"/>
              <a:t>Are there issues with the data used for training, validation, and testing?</a:t>
            </a:r>
          </a:p>
          <a:p>
            <a:pPr lvl="1"/>
            <a:endParaRPr lang="en-US" sz="1400" dirty="0"/>
          </a:p>
          <a:p>
            <a:r>
              <a:rPr lang="en-US" sz="1600" dirty="0"/>
              <a:t>System quality</a:t>
            </a:r>
          </a:p>
          <a:p>
            <a:pPr lvl="1"/>
            <a:r>
              <a:rPr lang="en-US" sz="1400" dirty="0"/>
              <a:t>Does the overall system fulfill the requirements?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8B8F19-FEB8-3EE1-6C24-00C49C3A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37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9BC55-37DD-42F2-98D0-576FDA37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model quality depends on application</a:t>
            </a:r>
          </a:p>
        </p:txBody>
      </p:sp>
      <p:pic>
        <p:nvPicPr>
          <p:cNvPr id="5122" name="Picture 2" descr="mary-good-enough.png">
            <a:extLst>
              <a:ext uri="{FF2B5EF4-FFF2-40B4-BE49-F238E27FC236}">
                <a16:creationId xmlns:a16="http://schemas.microsoft.com/office/drawing/2014/main" id="{358FEECB-FD8C-45A1-A5E6-594434D6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83" y="1478266"/>
            <a:ext cx="8094233" cy="50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13F7AEC-8EE8-4F13-8B2D-D594E58F3465}"/>
              </a:ext>
            </a:extLst>
          </p:cNvPr>
          <p:cNvSpPr/>
          <p:nvPr/>
        </p:nvSpPr>
        <p:spPr>
          <a:xfrm>
            <a:off x="2920388" y="6492875"/>
            <a:ext cx="92196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Mary Shaw. Myths and 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Mythconceptions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: What does it mean to be a programming language, anyhow? HOPL IV: History of Programming Languages, 2021.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CA4031-B1AA-BFFC-4796-D10CFDCF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5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F22029-7E77-46B7-8992-59EC26A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98E3AF-E5C2-4BAD-825A-80C3F3A4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Avoid the term </a:t>
            </a:r>
            <a:r>
              <a:rPr lang="en-US" sz="1600" i="1" dirty="0"/>
              <a:t>model bug</a:t>
            </a:r>
          </a:p>
          <a:p>
            <a:pPr lvl="1"/>
            <a:r>
              <a:rPr lang="en-US" sz="1400" dirty="0"/>
              <a:t>The meaning of this term is unclear and it may mean multiple things, e.g.</a:t>
            </a:r>
          </a:p>
          <a:p>
            <a:pPr lvl="2"/>
            <a:r>
              <a:rPr lang="en-US" sz="1200" dirty="0"/>
              <a:t>An incorrect model</a:t>
            </a:r>
          </a:p>
          <a:p>
            <a:pPr lvl="2"/>
            <a:r>
              <a:rPr lang="en-US" sz="1200" dirty="0"/>
              <a:t>A correct model that has a bug in is implementation (e.g., bad </a:t>
            </a:r>
            <a:r>
              <a:rPr lang="en-US" sz="1200" dirty="0" err="1"/>
              <a:t>numerics</a:t>
            </a:r>
            <a:r>
              <a:rPr lang="en-US" sz="1200" dirty="0"/>
              <a:t>)</a:t>
            </a:r>
          </a:p>
          <a:p>
            <a:pPr lvl="2"/>
            <a:r>
              <a:rPr lang="en-US" sz="1200" dirty="0"/>
              <a:t>Any other sort of misbehavior that can be attributed to the model</a:t>
            </a:r>
          </a:p>
          <a:p>
            <a:pPr lvl="1"/>
            <a:endParaRPr lang="en-US" sz="1400" dirty="0"/>
          </a:p>
          <a:p>
            <a:r>
              <a:rPr lang="en-US" sz="1600" i="1" dirty="0"/>
              <a:t>Performance</a:t>
            </a:r>
            <a:r>
              <a:rPr lang="en-US" sz="1600" dirty="0"/>
              <a:t>, </a:t>
            </a:r>
            <a:r>
              <a:rPr lang="en-US" sz="1600" i="1" dirty="0"/>
              <a:t>accuracy</a:t>
            </a:r>
            <a:r>
              <a:rPr lang="en-US" sz="1600" dirty="0"/>
              <a:t>, </a:t>
            </a:r>
            <a:r>
              <a:rPr lang="en-US" sz="1600" i="1" dirty="0"/>
              <a:t>goodness of fit</a:t>
            </a:r>
            <a:r>
              <a:rPr lang="en-US" sz="1600" dirty="0"/>
              <a:t> (or just </a:t>
            </a:r>
            <a:r>
              <a:rPr lang="en-US" sz="1600" i="1" dirty="0"/>
              <a:t>fit</a:t>
            </a:r>
            <a:r>
              <a:rPr lang="en-US" sz="1600" dirty="0"/>
              <a:t>) are usually better terms to describe model quality than correctness</a:t>
            </a:r>
          </a:p>
          <a:p>
            <a:pPr lvl="1"/>
            <a:endParaRPr lang="en-US" sz="1400" dirty="0"/>
          </a:p>
          <a:p>
            <a:r>
              <a:rPr lang="en-US" sz="1600" i="1" dirty="0"/>
              <a:t>Testing</a:t>
            </a:r>
            <a:r>
              <a:rPr lang="en-US" sz="1600" dirty="0"/>
              <a:t> has multiple meanings, i.e., software testing vs. determination of model performance</a:t>
            </a:r>
          </a:p>
          <a:p>
            <a:pPr lvl="1"/>
            <a:r>
              <a:rPr lang="en-US" sz="1400" dirty="0"/>
              <a:t>Must be obvious from the context or clarified</a:t>
            </a:r>
          </a:p>
          <a:p>
            <a:pPr lvl="1"/>
            <a:endParaRPr lang="en-US" sz="1400" dirty="0"/>
          </a:p>
          <a:p>
            <a:r>
              <a:rPr lang="en-US" sz="1600" i="1" dirty="0"/>
              <a:t>Verification</a:t>
            </a:r>
            <a:r>
              <a:rPr lang="en-US" sz="1600" dirty="0"/>
              <a:t> vs. </a:t>
            </a:r>
            <a:r>
              <a:rPr lang="en-US" sz="1600" i="1" dirty="0"/>
              <a:t>validation</a:t>
            </a:r>
            <a:r>
              <a:rPr lang="en-US" sz="1600" dirty="0"/>
              <a:t> helps to guide process, but terms are often mixed up</a:t>
            </a:r>
          </a:p>
          <a:p>
            <a:pPr lvl="1"/>
            <a:r>
              <a:rPr lang="en-US" sz="1400" dirty="0"/>
              <a:t>May require longer explanations of the terms to avoid misunderstandings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A8E9DE-B641-23DC-1B19-97E8D73D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0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Learning from </a:t>
            </a:r>
            <a:r>
              <a:rPr lang="en-US"/>
              <a:t>software testing</a:t>
            </a:r>
            <a:endParaRPr lang="en-US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6F75F8-5287-4FDC-8603-FFDA428F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DF4CB90-8161-03C5-32D2-328A4580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6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56D7B-38A7-4EBB-9C5E-43F70AF0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B1B67-179F-49F4-9FB1-FAAA437C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1600" dirty="0"/>
          </a:p>
          <a:p>
            <a:r>
              <a:rPr lang="en-US" sz="1600" dirty="0"/>
              <a:t>Simple function: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Possible tests: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Live exercise:</a:t>
            </a:r>
          </a:p>
          <a:p>
            <a:pPr lvl="1"/>
            <a:r>
              <a:rPr lang="en-US" sz="1400" dirty="0"/>
              <a:t>How do we define and select good tests?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How many tests do we need to feel confident that the function is not broken?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160EFE-73C6-47D1-9D24-BE2C3B08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33" y="2249274"/>
            <a:ext cx="3448050" cy="4381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497EDA-8067-4656-A52D-8BD42AA6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933" y="3141498"/>
            <a:ext cx="3448050" cy="60007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68C9FF-32D0-A508-B672-AA60EB74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1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B7ECF2-16E4-49DC-9946-0F99BC7B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 case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1C7EC4-9F84-4362-A969-D28F6427A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Opportunistic/exploratory testing</a:t>
            </a:r>
          </a:p>
          <a:p>
            <a:pPr lvl="1"/>
            <a:r>
              <a:rPr lang="en-US" sz="1400" dirty="0"/>
              <a:t>Add some (unit) tests without much planning</a:t>
            </a:r>
          </a:p>
          <a:p>
            <a:pPr lvl="1"/>
            <a:endParaRPr lang="en-US" sz="1400" dirty="0"/>
          </a:p>
          <a:p>
            <a:r>
              <a:rPr lang="en-US" sz="1600" dirty="0"/>
              <a:t>Specification-based testing (black box testing)</a:t>
            </a:r>
          </a:p>
          <a:p>
            <a:pPr lvl="1"/>
            <a:r>
              <a:rPr lang="en-US" sz="1400" dirty="0"/>
              <a:t>Derive test cases from specification</a:t>
            </a:r>
          </a:p>
          <a:p>
            <a:pPr lvl="1"/>
            <a:r>
              <a:rPr lang="en-US" sz="1400" dirty="0"/>
              <a:t>Equivalence classes, boundary value analysis, combinatorial testing, random testing, …</a:t>
            </a:r>
          </a:p>
          <a:p>
            <a:pPr lvl="1"/>
            <a:endParaRPr lang="en-US" sz="1400" dirty="0"/>
          </a:p>
          <a:p>
            <a:r>
              <a:rPr lang="en-US" sz="1600" dirty="0"/>
              <a:t>Structural testing (white box testing)</a:t>
            </a:r>
          </a:p>
          <a:p>
            <a:pPr lvl="1"/>
            <a:r>
              <a:rPr lang="en-US" sz="1400" dirty="0"/>
              <a:t>Derive test cases to cover implementation paths</a:t>
            </a:r>
          </a:p>
          <a:p>
            <a:pPr lvl="1"/>
            <a:r>
              <a:rPr lang="en-US" sz="1400" dirty="0"/>
              <a:t>Line coverage, branch coverage, data flow testing, modified condition/decision coverage, …</a:t>
            </a:r>
          </a:p>
          <a:p>
            <a:pPr lvl="1"/>
            <a:endParaRPr lang="en-US" sz="1400" dirty="0"/>
          </a:p>
          <a:p>
            <a:r>
              <a:rPr lang="en-US" sz="1600" dirty="0"/>
              <a:t>Test execution ideally automated, but can be manual as well</a:t>
            </a:r>
          </a:p>
          <a:p>
            <a:endParaRPr lang="en-US" sz="1600" dirty="0"/>
          </a:p>
          <a:p>
            <a:r>
              <a:rPr lang="en-US" sz="1600" dirty="0"/>
              <a:t>Automated generation from specification or code possible </a:t>
            </a:r>
          </a:p>
          <a:p>
            <a:pPr lvl="1"/>
            <a:r>
              <a:rPr lang="en-US" sz="1400" dirty="0"/>
              <a:t>Depends on type of tests and formality of code/specification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1E36B1-1690-401C-08E5-DA801085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35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FE8C1-726C-4444-B64F-210868D0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deriving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9E444E-A981-40D8-B395-08AA5B0AA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600" dirty="0"/>
                  <a:t>Equivalence classes for day: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27</m:t>
                        </m:r>
                      </m:e>
                    </m:d>
                  </m:oMath>
                </a14:m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=28</m:t>
                    </m:r>
                  </m:oMath>
                </a14:m>
                <a:endParaRPr lang="en-US" sz="1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=29</m:t>
                    </m:r>
                  </m:oMath>
                </a14:m>
                <a:endParaRPr lang="en-US" sz="1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sz="1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=31</m:t>
                    </m:r>
                  </m:oMath>
                </a14:m>
                <a:endParaRPr lang="en-US" sz="1400" dirty="0"/>
              </a:p>
              <a:p>
                <a:pPr lvl="1"/>
                <a:endParaRPr lang="en-US" sz="1200" dirty="0"/>
              </a:p>
              <a:p>
                <a:r>
                  <a:rPr lang="en-US" sz="1600" dirty="0"/>
                  <a:t>Equivalence classes for month: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𝑚𝑜𝑛𝑡h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1, 3, 5, 7, 8, 10, 12</m:t>
                        </m:r>
                      </m:e>
                    </m:d>
                  </m:oMath>
                </a14:m>
                <a:endParaRPr lang="en-US" sz="1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𝑚𝑜𝑛𝑡h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4, 6, 9, 11</m:t>
                        </m:r>
                      </m:e>
                    </m:d>
                  </m:oMath>
                </a14:m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𝑚𝑜𝑛𝑡h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400" dirty="0"/>
              </a:p>
              <a:p>
                <a:pPr lvl="1"/>
                <a:endParaRPr lang="en-US" sz="1200" dirty="0"/>
              </a:p>
              <a:p>
                <a:r>
                  <a:rPr lang="en-US" sz="1600" dirty="0"/>
                  <a:t>Equivalence classes for year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𝑙𝑒𝑎𝑝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𝑦𝑒𝑎𝑟𝑠</m:t>
                        </m:r>
                      </m:e>
                    </m:d>
                  </m:oMath>
                </a14:m>
                <a:endParaRPr lang="en-US" sz="1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𝑙𝑒𝑎𝑝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9E444E-A981-40D8-B395-08AA5B0AA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570B99D1-0B58-484D-8A08-90EDA505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189" y="819626"/>
            <a:ext cx="3448050" cy="438150"/>
          </a:xfrm>
          <a:prstGeom prst="rect">
            <a:avLst/>
          </a:prstGeom>
        </p:spPr>
      </p:pic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F8EAEBF-9685-46E7-8F5F-C4972F116451}"/>
              </a:ext>
            </a:extLst>
          </p:cNvPr>
          <p:cNvSpPr/>
          <p:nvPr/>
        </p:nvSpPr>
        <p:spPr bwMode="auto">
          <a:xfrm rot="10800000">
            <a:off x="4088862" y="1690688"/>
            <a:ext cx="460638" cy="4310743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CCE82D-8412-418A-AFBE-595DEEE4B717}"/>
              </a:ext>
            </a:extLst>
          </p:cNvPr>
          <p:cNvSpPr txBox="1"/>
          <p:nvPr/>
        </p:nvSpPr>
        <p:spPr>
          <a:xfrm>
            <a:off x="4671294" y="3553671"/>
            <a:ext cx="7053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Equivalence class analysis</a:t>
            </a:r>
          </a:p>
          <a:p>
            <a:r>
              <a:rPr lang="en-US" sz="1600" dirty="0"/>
              <a:t>Pick one value from each group, combine groups from variables, determine output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FE232A-0DB8-4D45-84E4-E9485D4F4F81}"/>
              </a:ext>
            </a:extLst>
          </p:cNvPr>
          <p:cNvSpPr txBox="1"/>
          <p:nvPr/>
        </p:nvSpPr>
        <p:spPr>
          <a:xfrm>
            <a:off x="4671294" y="4469217"/>
            <a:ext cx="6639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Boundary value analysis</a:t>
            </a:r>
            <a:endParaRPr lang="en-US" sz="1600" dirty="0"/>
          </a:p>
          <a:p>
            <a:r>
              <a:rPr lang="en-US" sz="1600" dirty="0"/>
              <a:t>Pick minimum, minimum+1, some middle value, maximum-1 and maximum from each group</a:t>
            </a:r>
          </a:p>
          <a:p>
            <a:r>
              <a:rPr lang="en-US" sz="1600" dirty="0"/>
              <a:t>If reasonable include invalid values minimum-1 and maximum+1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9C52699-5C9C-6741-3D93-ECD65C5F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8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BAB16-7E9B-4817-9645-C080A571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Representativeness of validation data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9C97BCE-8330-47BA-95C2-ACB6AE2D5356}"/>
              </a:ext>
            </a:extLst>
          </p:cNvPr>
          <p:cNvSpPr/>
          <p:nvPr/>
        </p:nvSpPr>
        <p:spPr bwMode="auto">
          <a:xfrm>
            <a:off x="904577" y="2617314"/>
            <a:ext cx="3956180" cy="23190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5E6683-9B9A-4B20-B91A-E5084E78C8A6}"/>
              </a:ext>
            </a:extLst>
          </p:cNvPr>
          <p:cNvSpPr txBox="1"/>
          <p:nvPr/>
        </p:nvSpPr>
        <p:spPr>
          <a:xfrm>
            <a:off x="1972193" y="3546016"/>
            <a:ext cx="1614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Target data</a:t>
            </a:r>
          </a:p>
        </p:txBody>
      </p:sp>
      <p:pic>
        <p:nvPicPr>
          <p:cNvPr id="7" name="Grafik 6" descr="Würfel">
            <a:extLst>
              <a:ext uri="{FF2B5EF4-FFF2-40B4-BE49-F238E27FC236}">
                <a16:creationId xmlns:a16="http://schemas.microsoft.com/office/drawing/2014/main" id="{F75B6EB1-172C-4B4B-A8A9-5FEFD9DF5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864816"/>
            <a:ext cx="914400" cy="9144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3FC1781-1364-46E1-BD88-98C5244C04A2}"/>
              </a:ext>
            </a:extLst>
          </p:cNvPr>
          <p:cNvCxnSpPr/>
          <p:nvPr/>
        </p:nvCxnSpPr>
        <p:spPr bwMode="auto">
          <a:xfrm>
            <a:off x="5308791" y="3806716"/>
            <a:ext cx="1574418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066D01E2-CBF8-4B5E-A4FE-65301DDFCC66}"/>
              </a:ext>
            </a:extLst>
          </p:cNvPr>
          <p:cNvSpPr/>
          <p:nvPr/>
        </p:nvSpPr>
        <p:spPr bwMode="auto">
          <a:xfrm>
            <a:off x="7395235" y="2971065"/>
            <a:ext cx="2670518" cy="162661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92CA56-75E2-4023-867D-DC8F4E04B765}"/>
              </a:ext>
            </a:extLst>
          </p:cNvPr>
          <p:cNvSpPr txBox="1"/>
          <p:nvPr/>
        </p:nvSpPr>
        <p:spPr>
          <a:xfrm>
            <a:off x="7553408" y="3581177"/>
            <a:ext cx="2120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Validation data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4C8EF3-B6D1-4FE0-B389-F33B52EADB49}"/>
              </a:ext>
            </a:extLst>
          </p:cNvPr>
          <p:cNvSpPr txBox="1"/>
          <p:nvPr/>
        </p:nvSpPr>
        <p:spPr>
          <a:xfrm>
            <a:off x="5289465" y="3950278"/>
            <a:ext cx="1526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Random sample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6FA7BB9-AFE7-496D-83E7-E897E63B8B01}"/>
              </a:ext>
            </a:extLst>
          </p:cNvPr>
          <p:cNvSpPr txBox="1"/>
          <p:nvPr/>
        </p:nvSpPr>
        <p:spPr>
          <a:xfrm>
            <a:off x="4468872" y="5130998"/>
            <a:ext cx="3214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Is this representative?</a:t>
            </a:r>
          </a:p>
          <a:p>
            <a:endParaRPr lang="en-US" sz="1600" b="1" dirty="0"/>
          </a:p>
          <a:p>
            <a:r>
              <a:rPr lang="en-US" sz="1600" b="1" dirty="0"/>
              <a:t>Is this suitable for software testing?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4D7070-08D9-EA0B-D5DF-AAC4BFDF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10585-D137-49AC-BA61-1FD4F449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inputs are equal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AF6D70-CBFE-48BA-85E7-4756C85DD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4467" y="1828799"/>
            <a:ext cx="4228682" cy="2376117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20D8403-D24D-4A57-9949-6F792C528E7F}"/>
              </a:ext>
            </a:extLst>
          </p:cNvPr>
          <p:cNvSpPr/>
          <p:nvPr/>
        </p:nvSpPr>
        <p:spPr>
          <a:xfrm>
            <a:off x="497865" y="4542402"/>
            <a:ext cx="94499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There Is a Racial Divide in Speech-Recognition Systems, Researchers Say: Technology from Amazon, Apple, Google, IBM and Microsoft misidentified 35 percent of words from people who were black. White people fared much better. </a:t>
            </a:r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https://www.nytimes.com/2020/03/23/technology/speech-recognition-bias-apple-amazon-google.html</a:t>
            </a:r>
            <a:r>
              <a:rPr lang="en-US" sz="1600" dirty="0"/>
              <a:t> 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5B5E61D-AB81-47D2-801A-127C5DDD712F}"/>
              </a:ext>
            </a:extLst>
          </p:cNvPr>
          <p:cNvCxnSpPr/>
          <p:nvPr/>
        </p:nvCxnSpPr>
        <p:spPr bwMode="auto">
          <a:xfrm>
            <a:off x="7112381" y="3031958"/>
            <a:ext cx="1574418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triangle"/>
          </a:ln>
        </p:spPr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919615D-BA43-4221-A1D0-F14F800C6537}"/>
              </a:ext>
            </a:extLst>
          </p:cNvPr>
          <p:cNvSpPr txBox="1"/>
          <p:nvPr/>
        </p:nvSpPr>
        <p:spPr>
          <a:xfrm>
            <a:off x="8734926" y="2847580"/>
            <a:ext cx="24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Racist equivalence classes?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C9B6F0-67FA-4A1F-ABD7-7232F696A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D347D-528F-4D22-997E-8E2AAE7E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mistakes vs. rare but biased mistake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DB1291-8172-4695-9E54-61BDB48AB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62581" y="1758037"/>
            <a:ext cx="2328552" cy="252737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C47496D-218A-4ED5-BBC3-549283543447}"/>
              </a:ext>
            </a:extLst>
          </p:cNvPr>
          <p:cNvSpPr txBox="1"/>
          <p:nvPr/>
        </p:nvSpPr>
        <p:spPr>
          <a:xfrm>
            <a:off x="940626" y="4500574"/>
            <a:ext cx="483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Door camera automatically detects if somebody is there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FAD98A0-0BE6-45C0-BC3C-460BBA914D0F}"/>
              </a:ext>
            </a:extLst>
          </p:cNvPr>
          <p:cNvSpPr txBox="1"/>
          <p:nvPr/>
        </p:nvSpPr>
        <p:spPr>
          <a:xfrm>
            <a:off x="1414314" y="5054293"/>
            <a:ext cx="3528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 but only for people taller than 150 cm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0A407FB-D0A2-4BDA-8F5B-974B6EB69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69582" y="1726275"/>
            <a:ext cx="2559134" cy="255913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6FBC40-51FC-4414-9BC5-C77C647E4A7B}"/>
              </a:ext>
            </a:extLst>
          </p:cNvPr>
          <p:cNvSpPr txBox="1"/>
          <p:nvPr/>
        </p:nvSpPr>
        <p:spPr>
          <a:xfrm>
            <a:off x="6704170" y="4500574"/>
            <a:ext cx="390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Spam detection has almost no false positives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34AA01E-6919-48EE-9A5A-FB6418769C91}"/>
              </a:ext>
            </a:extLst>
          </p:cNvPr>
          <p:cNvSpPr txBox="1"/>
          <p:nvPr/>
        </p:nvSpPr>
        <p:spPr>
          <a:xfrm>
            <a:off x="6884507" y="5054293"/>
            <a:ext cx="361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 but filters all real alerts from your bank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6592F07-A887-404D-9A92-07EE261FEF3B}"/>
              </a:ext>
            </a:extLst>
          </p:cNvPr>
          <p:cNvSpPr txBox="1"/>
          <p:nvPr/>
        </p:nvSpPr>
        <p:spPr>
          <a:xfrm>
            <a:off x="3409880" y="5820187"/>
            <a:ext cx="5372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Consider separate evaluations for important subpopulations!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A0AF1C5-4AAA-4FEC-8C40-820122B9D199}"/>
              </a:ext>
            </a:extLst>
          </p:cNvPr>
          <p:cNvSpPr txBox="1"/>
          <p:nvPr/>
        </p:nvSpPr>
        <p:spPr>
          <a:xfrm>
            <a:off x="3868819" y="6247527"/>
            <a:ext cx="445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Monitor mistakes in production to uncover issues!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058989-B102-93F3-22D8-3C8786AE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7B77B-FB0F-4488-8BA3-D9999DD3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important inputs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B49D68-F779-4A25-8E9A-F7627B7F8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Curate validation data for specific problems and subpopulations</a:t>
            </a:r>
          </a:p>
          <a:p>
            <a:pPr lvl="1"/>
            <a:endParaRPr lang="en-US" sz="1200" dirty="0"/>
          </a:p>
          <a:p>
            <a:r>
              <a:rPr lang="en-US" sz="1600" i="1" dirty="0"/>
              <a:t>Regression testing</a:t>
            </a:r>
          </a:p>
          <a:p>
            <a:pPr lvl="1"/>
            <a:r>
              <a:rPr lang="en-US" sz="1400" dirty="0"/>
              <a:t>Validation data for important inputs</a:t>
            </a:r>
          </a:p>
          <a:p>
            <a:pPr lvl="1"/>
            <a:r>
              <a:rPr lang="en-US" sz="1400" dirty="0"/>
              <a:t>High accuracy, must not get worse over time</a:t>
            </a:r>
          </a:p>
          <a:p>
            <a:pPr lvl="1"/>
            <a:endParaRPr lang="en-US" sz="1200" dirty="0"/>
          </a:p>
          <a:p>
            <a:r>
              <a:rPr lang="en-US" sz="1600" i="1" dirty="0"/>
              <a:t>Uniformness/fairness testing</a:t>
            </a:r>
          </a:p>
          <a:p>
            <a:pPr lvl="1"/>
            <a:r>
              <a:rPr lang="en-US" sz="1400" dirty="0"/>
              <a:t>Separate validation data for subpopulations (e.g., accents, types of emails)</a:t>
            </a:r>
          </a:p>
          <a:p>
            <a:pPr lvl="1"/>
            <a:r>
              <a:rPr lang="en-US" sz="1400" dirty="0"/>
              <a:t>All groups should achieve comparable accuracy</a:t>
            </a:r>
          </a:p>
          <a:p>
            <a:pPr lvl="1"/>
            <a:endParaRPr lang="en-US" sz="1400" dirty="0"/>
          </a:p>
          <a:p>
            <a:r>
              <a:rPr lang="en-US" sz="1600" i="1" dirty="0"/>
              <a:t>Setting goals</a:t>
            </a:r>
          </a:p>
          <a:p>
            <a:pPr lvl="1"/>
            <a:r>
              <a:rPr lang="en-US" sz="1400" dirty="0"/>
              <a:t>Validation data with difficult cases that are optional to be handled correctly (e.g., correct spelling of all names)</a:t>
            </a:r>
          </a:p>
          <a:p>
            <a:pPr lvl="1"/>
            <a:r>
              <a:rPr lang="en-US" sz="1400" dirty="0"/>
              <a:t>Low accuracy acceptable</a:t>
            </a:r>
          </a:p>
          <a:p>
            <a:pPr lvl="1"/>
            <a:endParaRPr lang="en-US" sz="1400" dirty="0"/>
          </a:p>
          <a:p>
            <a:r>
              <a:rPr lang="en-US" sz="1600" dirty="0"/>
              <a:t>All sets should be derived from the requirements on the system!</a:t>
            </a:r>
          </a:p>
          <a:p>
            <a:pPr marL="450850" lvl="1" indent="0">
              <a:buNone/>
            </a:pPr>
            <a:r>
              <a:rPr lang="en-US" sz="1400" dirty="0">
                <a:sym typeface="Wingdings" panose="05000000000000000000" pitchFamily="2" charset="2"/>
              </a:rPr>
              <a:t> Specification-based testing!</a:t>
            </a: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6CEA82-000F-4391-E3E7-91D0D0AA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3C41A6-9AF8-4566-BA18-62D06EED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quality</a:t>
            </a:r>
          </a:p>
        </p:txBody>
      </p:sp>
      <p:pic>
        <p:nvPicPr>
          <p:cNvPr id="4" name="Inhaltsplatzhalter 3" descr="Database PNG Transparent Images | PNG All">
            <a:extLst>
              <a:ext uri="{FF2B5EF4-FFF2-40B4-BE49-F238E27FC236}">
                <a16:creationId xmlns:a16="http://schemas.microsoft.com/office/drawing/2014/main" id="{D957687C-40BD-4118-8645-B80DC21109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8613" y="2748813"/>
            <a:ext cx="730216" cy="101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nhaltsplatzhalter 3" descr="¿Qué es el Deep Learning, y por qué nos interesa ...">
            <a:extLst>
              <a:ext uri="{FF2B5EF4-FFF2-40B4-BE49-F238E27FC236}">
                <a16:creationId xmlns:a16="http://schemas.microsoft.com/office/drawing/2014/main" id="{060F4394-92EC-431F-AFA4-ED0BB7C5A7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2" r="15699"/>
          <a:stretch/>
        </p:blipFill>
        <p:spPr>
          <a:xfrm>
            <a:off x="4293792" y="2732685"/>
            <a:ext cx="1369302" cy="1044686"/>
          </a:xfrm>
          <a:prstGeom prst="rect">
            <a:avLst/>
          </a:prstGeom>
        </p:spPr>
      </p:pic>
      <p:pic>
        <p:nvPicPr>
          <p:cNvPr id="6" name="Grafik 5" descr="Do the executives in your company make people nervous ...">
            <a:extLst>
              <a:ext uri="{FF2B5EF4-FFF2-40B4-BE49-F238E27FC236}">
                <a16:creationId xmlns:a16="http://schemas.microsoft.com/office/drawing/2014/main" id="{C3B53AA2-0B5B-4941-B29C-DF79EFB938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40" y="2501401"/>
            <a:ext cx="2259640" cy="15358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64DA251-140A-49BE-A16B-6D47A388F155}"/>
              </a:ext>
            </a:extLst>
          </p:cNvPr>
          <p:cNvSpPr txBox="1"/>
          <p:nvPr/>
        </p:nvSpPr>
        <p:spPr>
          <a:xfrm>
            <a:off x="2172233" y="3817420"/>
            <a:ext cx="57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2DB7FC-5D27-4221-8C71-0472BD345857}"/>
              </a:ext>
            </a:extLst>
          </p:cNvPr>
          <p:cNvSpPr txBox="1"/>
          <p:nvPr/>
        </p:nvSpPr>
        <p:spPr>
          <a:xfrm>
            <a:off x="4506999" y="3825675"/>
            <a:ext cx="101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AFA1AD9-BCB7-4458-837B-0D776E7AA7D2}"/>
              </a:ext>
            </a:extLst>
          </p:cNvPr>
          <p:cNvSpPr txBox="1"/>
          <p:nvPr/>
        </p:nvSpPr>
        <p:spPr>
          <a:xfrm>
            <a:off x="7183423" y="382567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4E7AB4C-402B-4BF0-B333-F02D1B4814F7}"/>
              </a:ext>
            </a:extLst>
          </p:cNvPr>
          <p:cNvSpPr/>
          <p:nvPr/>
        </p:nvSpPr>
        <p:spPr bwMode="auto">
          <a:xfrm>
            <a:off x="6851284" y="2092808"/>
            <a:ext cx="2649799" cy="2324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110E4D-5021-42EB-8C82-C5D4591D832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48" y="3269325"/>
            <a:ext cx="1253919" cy="1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4700267-88BB-411C-A1C9-236033D4A335}"/>
              </a:ext>
            </a:extLst>
          </p:cNvPr>
          <p:cNvCxnSpPr>
            <a:cxnSpLocks/>
          </p:cNvCxnSpPr>
          <p:nvPr/>
        </p:nvCxnSpPr>
        <p:spPr bwMode="auto">
          <a:xfrm flipV="1">
            <a:off x="5760667" y="3269326"/>
            <a:ext cx="1253919" cy="1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63E06CF7-1C5E-4ABC-A547-C7659EF4B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4" y="4714533"/>
            <a:ext cx="2766091" cy="1528466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240449EF-E7EB-4E70-AE7E-0C7AE9AA2F35}"/>
              </a:ext>
            </a:extLst>
          </p:cNvPr>
          <p:cNvSpPr/>
          <p:nvPr/>
        </p:nvSpPr>
        <p:spPr>
          <a:xfrm>
            <a:off x="2088613" y="1500676"/>
            <a:ext cx="33103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Focuses only on the produced model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30DC819-10B7-475C-84EB-03AAB87A05C2}"/>
              </a:ext>
            </a:extLst>
          </p:cNvPr>
          <p:cNvSpPr/>
          <p:nvPr/>
        </p:nvSpPr>
        <p:spPr>
          <a:xfrm>
            <a:off x="3960784" y="5331033"/>
            <a:ext cx="4287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ym typeface="Wingdings" panose="05000000000000000000" pitchFamily="2" charset="2"/>
              </a:rPr>
              <a:t> Focus is on a small part of the overall system!</a:t>
            </a:r>
            <a:endParaRPr lang="en-US" sz="1600" b="1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D4A0447-0A93-4E77-AFA0-96E8B400DAFB}"/>
              </a:ext>
            </a:extLst>
          </p:cNvPr>
          <p:cNvSpPr/>
          <p:nvPr/>
        </p:nvSpPr>
        <p:spPr>
          <a:xfrm>
            <a:off x="2088613" y="1999660"/>
            <a:ext cx="4685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ym typeface="Wingdings" panose="05000000000000000000" pitchFamily="2" charset="2"/>
              </a:rPr>
              <a:t>Checks quality, does not debug source (e.g., algorithm or data)!</a:t>
            </a:r>
            <a:endParaRPr lang="en-US" sz="16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9AA940-9B33-0EF7-90DB-0544269C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25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0AA43-F4B8-4FBD-BDC1-E2CCC8C2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partitioning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89563D-2F94-4D4D-99D2-1D4884F4F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Accuracy within subgroups (</a:t>
            </a:r>
            <a:r>
              <a:rPr lang="en-US" sz="1600" dirty="0">
                <a:sym typeface="Wingdings" panose="05000000000000000000" pitchFamily="2" charset="2"/>
              </a:rPr>
              <a:t> uniformness and fairness testing)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Can also be relevant for business objectives!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A customer that brings ten times the revenues is more important than the average customer</a:t>
            </a:r>
          </a:p>
          <a:p>
            <a:pPr lvl="1"/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Achieved by slicing data based on population criteria</a:t>
            </a:r>
          </a:p>
          <a:p>
            <a:pPr lvl="1"/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Interactions between slices also need to be considered!</a:t>
            </a:r>
          </a:p>
          <a:p>
            <a:pPr lvl="1"/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Goal: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Identify problems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Plan mitigations</a:t>
            </a:r>
          </a:p>
          <a:p>
            <a:pPr lvl="1"/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Mitigation may also be accepting (and reporting!) lower confidence in results for a subgroup</a:t>
            </a:r>
          </a:p>
          <a:p>
            <a:endParaRPr lang="en-US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054CB9-F06C-4CD2-038C-BAC95ECB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6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7B5C4-E817-43D9-9397-5EAC6F79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</a:t>
            </a:r>
            <a:br>
              <a:rPr lang="en-US" dirty="0"/>
            </a:br>
            <a:r>
              <a:rPr lang="en-US" dirty="0"/>
              <a:t>Input partitioning for cancer prediction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0DE3A-59EC-4100-9A18-F70B6C77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What would be relevant slices?</a:t>
            </a:r>
          </a:p>
          <a:p>
            <a:endParaRPr lang="en-US" sz="1600" dirty="0"/>
          </a:p>
          <a:p>
            <a:r>
              <a:rPr lang="en-US" sz="1600" dirty="0"/>
              <a:t>What would you expect/require for the slices?</a:t>
            </a: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67DF02D9-538B-4090-921C-54CF8932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3627222" y="3216691"/>
            <a:ext cx="3432852" cy="22937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7236BE-55AD-801C-13E4-D062DCFA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65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79A54-C524-4432-99EB-3537ADDD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partitioning example: Movie review prediction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6C1A311-7EC8-4533-9A35-4BDB209CC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22436"/>
              </p:ext>
            </p:extLst>
          </p:nvPr>
        </p:nvGraphicFramePr>
        <p:xfrm>
          <a:off x="335361" y="1629801"/>
          <a:ext cx="72838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7960">
                  <a:extLst>
                    <a:ext uri="{9D8B030D-6E8A-4147-A177-3AD203B41FA5}">
                      <a16:colId xmlns:a16="http://schemas.microsoft.com/office/drawing/2014/main" val="2896061236"/>
                    </a:ext>
                  </a:extLst>
                </a:gridCol>
                <a:gridCol w="2427960">
                  <a:extLst>
                    <a:ext uri="{9D8B030D-6E8A-4147-A177-3AD203B41FA5}">
                      <a16:colId xmlns:a16="http://schemas.microsoft.com/office/drawing/2014/main" val="145312985"/>
                    </a:ext>
                  </a:extLst>
                </a:gridCol>
                <a:gridCol w="2427960">
                  <a:extLst>
                    <a:ext uri="{9D8B030D-6E8A-4147-A177-3AD203B41FA5}">
                      <a16:colId xmlns:a16="http://schemas.microsoft.com/office/drawing/2014/main" val="3227620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DECADE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Support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Accuracy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6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1910s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38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78.94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216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1930s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338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87.87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21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1990s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3007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90.95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27861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2000s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6192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91.40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08216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BBC2490-367C-45A7-9FCA-25623FFF16B2}"/>
              </a:ext>
            </a:extLst>
          </p:cNvPr>
          <p:cNvSpPr/>
          <p:nvPr/>
        </p:nvSpPr>
        <p:spPr>
          <a:xfrm>
            <a:off x="2946948" y="6438578"/>
            <a:ext cx="85557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Barash, Guy, Eitan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Farchi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,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Ilan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 Jayaraman,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Orna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 Raz, Rachel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Tzoref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-Brill, and Marcel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Zalmanovici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. "Bridging the gap between ML solutions and their business requirements using feature interactions." In Proc. Symposium on the Foundations of Software Engineering, pp. 1048-1058. 2019.</a:t>
            </a:r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1115190-1521-4D11-83AF-D4366ADAC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29562"/>
              </p:ext>
            </p:extLst>
          </p:nvPr>
        </p:nvGraphicFramePr>
        <p:xfrm>
          <a:off x="335361" y="4010179"/>
          <a:ext cx="855579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1158">
                  <a:extLst>
                    <a:ext uri="{9D8B030D-6E8A-4147-A177-3AD203B41FA5}">
                      <a16:colId xmlns:a16="http://schemas.microsoft.com/office/drawing/2014/main" val="2896061236"/>
                    </a:ext>
                  </a:extLst>
                </a:gridCol>
                <a:gridCol w="1711158">
                  <a:extLst>
                    <a:ext uri="{9D8B030D-6E8A-4147-A177-3AD203B41FA5}">
                      <a16:colId xmlns:a16="http://schemas.microsoft.com/office/drawing/2014/main" val="145312985"/>
                    </a:ext>
                  </a:extLst>
                </a:gridCol>
                <a:gridCol w="1711158">
                  <a:extLst>
                    <a:ext uri="{9D8B030D-6E8A-4147-A177-3AD203B41FA5}">
                      <a16:colId xmlns:a16="http://schemas.microsoft.com/office/drawing/2014/main" val="3227620423"/>
                    </a:ext>
                  </a:extLst>
                </a:gridCol>
                <a:gridCol w="1711158">
                  <a:extLst>
                    <a:ext uri="{9D8B030D-6E8A-4147-A177-3AD203B41FA5}">
                      <a16:colId xmlns:a16="http://schemas.microsoft.com/office/drawing/2014/main" val="1585338845"/>
                    </a:ext>
                  </a:extLst>
                </a:gridCol>
                <a:gridCol w="1711158">
                  <a:extLst>
                    <a:ext uri="{9D8B030D-6E8A-4147-A177-3AD203B41FA5}">
                      <a16:colId xmlns:a16="http://schemas.microsoft.com/office/drawing/2014/main" val="2629511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MAIN_GENRE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RAT_CAT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LEN_CAT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Support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Accuracy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6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Mystery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OK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Long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72.72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216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Fantasy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OK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Short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77.77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21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Crime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OK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Long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81.00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27861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Comedy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GOOD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Long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55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96.36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0821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D3111B0E-D1A2-4099-AB95-5E9BC147819E}"/>
              </a:ext>
            </a:extLst>
          </p:cNvPr>
          <p:cNvSpPr txBox="1"/>
          <p:nvPr/>
        </p:nvSpPr>
        <p:spPr>
          <a:xfrm>
            <a:off x="9219628" y="2096562"/>
            <a:ext cx="2316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 accuracy, but also only a small amount of data (support) for old movies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1246015-E2D3-4F60-907E-35C2D9FA5E38}"/>
              </a:ext>
            </a:extLst>
          </p:cNvPr>
          <p:cNvSpPr txBox="1"/>
          <p:nvPr/>
        </p:nvSpPr>
        <p:spPr>
          <a:xfrm>
            <a:off x="9219628" y="4521780"/>
            <a:ext cx="221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Accuracy and support for more complex slices also differ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3B0553D-86B7-57D2-A30C-FA31C96F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685FC-FA91-48FC-9B25-54A5D590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improvement at Apple with Overton</a:t>
            </a:r>
          </a:p>
        </p:txBody>
      </p:sp>
      <p:pic>
        <p:nvPicPr>
          <p:cNvPr id="1026" name="Picture 2" descr="overton.png">
            <a:extLst>
              <a:ext uri="{FF2B5EF4-FFF2-40B4-BE49-F238E27FC236}">
                <a16:creationId xmlns:a16="http://schemas.microsoft.com/office/drawing/2014/main" id="{B4D61CAA-44E0-4BC8-8202-85A57246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1" y="2222379"/>
            <a:ext cx="6224337" cy="291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FF9C5C9-0D81-43ED-B4BF-5D2DDFE82D81}"/>
              </a:ext>
            </a:extLst>
          </p:cNvPr>
          <p:cNvSpPr/>
          <p:nvPr/>
        </p:nvSpPr>
        <p:spPr>
          <a:xfrm>
            <a:off x="3217586" y="6351922"/>
            <a:ext cx="83189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Christopher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Ré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, Feng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Niu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, Pallavi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Gudipati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, Charles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Srisuwananukorn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. “Overton: A Data System for Monitoring and Improving Machine-Learned Products.” Proc. of the Conference on Innovative Data Systems Research, 2020.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72AD25-F733-42CB-A9C0-C4EA02D54B16}"/>
              </a:ext>
            </a:extLst>
          </p:cNvPr>
          <p:cNvSpPr txBox="1"/>
          <p:nvPr/>
        </p:nvSpPr>
        <p:spPr>
          <a:xfrm>
            <a:off x="6956168" y="2978583"/>
            <a:ext cx="2801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Human focus on data and slices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26E23-3BCF-4DDD-9985-01E023E84343}"/>
              </a:ext>
            </a:extLst>
          </p:cNvPr>
          <p:cNvSpPr txBox="1"/>
          <p:nvPr/>
        </p:nvSpPr>
        <p:spPr>
          <a:xfrm>
            <a:off x="6956168" y="4356834"/>
            <a:ext cx="325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AutoML</a:t>
            </a:r>
            <a:r>
              <a:rPr lang="en-US" sz="1600" dirty="0"/>
              <a:t> approach for creating model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EF15FF-69B4-02DA-8875-8DE7B533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82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BB567-D7EA-4117-B9CF-A1642B40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model capabilities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CC0A7-1082-4D09-8F02-633ABAD54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Check if model can represent abstract concepts</a:t>
            </a:r>
          </a:p>
          <a:p>
            <a:pPr lvl="1"/>
            <a:endParaRPr lang="en-US" sz="1200" dirty="0"/>
          </a:p>
          <a:p>
            <a:r>
              <a:rPr lang="en-US" sz="1600" dirty="0"/>
              <a:t>Examples for sentiment mining concepts</a:t>
            </a:r>
          </a:p>
          <a:p>
            <a:pPr lvl="1"/>
            <a:r>
              <a:rPr lang="en-US" sz="1400" dirty="0"/>
              <a:t>Negations</a:t>
            </a:r>
          </a:p>
          <a:p>
            <a:pPr lvl="1"/>
            <a:r>
              <a:rPr lang="en-US" sz="1400" dirty="0"/>
              <a:t>Robustness to typos</a:t>
            </a:r>
          </a:p>
          <a:p>
            <a:pPr lvl="1"/>
            <a:r>
              <a:rPr lang="en-US" sz="1400" dirty="0"/>
              <a:t>Dealing with synonyms and abbreviations</a:t>
            </a:r>
          </a:p>
          <a:p>
            <a:pPr lvl="1"/>
            <a:r>
              <a:rPr lang="en-US" sz="1400" dirty="0"/>
              <a:t>Ignoring irrelevant information</a:t>
            </a:r>
          </a:p>
          <a:p>
            <a:pPr lvl="1"/>
            <a:r>
              <a:rPr lang="en-US" sz="1400" dirty="0"/>
              <a:t>…</a:t>
            </a:r>
          </a:p>
          <a:p>
            <a:pPr lvl="1"/>
            <a:endParaRPr lang="en-US" sz="1400" dirty="0"/>
          </a:p>
          <a:p>
            <a:r>
              <a:rPr lang="en-US" sz="1600" dirty="0"/>
              <a:t>Create validation data for individual capabilities</a:t>
            </a:r>
          </a:p>
          <a:p>
            <a:pPr lvl="1"/>
            <a:r>
              <a:rPr lang="en-US" sz="1400" dirty="0"/>
              <a:t>Multiple examples for each capability</a:t>
            </a:r>
          </a:p>
          <a:p>
            <a:pPr lvl="1"/>
            <a:r>
              <a:rPr lang="en-US" sz="1400" dirty="0"/>
              <a:t>Manually or following patterns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5AC076A-FB58-4510-93B1-1C03F4D7549C}"/>
              </a:ext>
            </a:extLst>
          </p:cNvPr>
          <p:cNvSpPr/>
          <p:nvPr/>
        </p:nvSpPr>
        <p:spPr>
          <a:xfrm>
            <a:off x="4008130" y="6391792"/>
            <a:ext cx="72372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Ribeiro, Marco Tulio,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Tongshuang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 Wu, Carlos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Guestrin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, and Sameer Singh. "Beyond Accuracy: Behavioral Testing of NLP Models with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CheckList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." In Proceedings ACL, p. 4902–4912. (2020).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FDE2DE-C09F-353B-13AA-477012EF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21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42893-3B26-4357-AFDF-A9E02F3F4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Robustness of sentiments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1A4BA35-7874-4796-BFED-6874036E1483}"/>
              </a:ext>
            </a:extLst>
          </p:cNvPr>
          <p:cNvSpPr txBox="1"/>
          <p:nvPr/>
        </p:nvSpPr>
        <p:spPr>
          <a:xfrm>
            <a:off x="335361" y="2226863"/>
            <a:ext cx="6544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Appending randomly generated handles or URLs should not affect sentiment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1499FE-E758-44DE-B903-6817582F665F}"/>
              </a:ext>
            </a:extLst>
          </p:cNvPr>
          <p:cNvSpPr txBox="1"/>
          <p:nvPr/>
        </p:nvSpPr>
        <p:spPr>
          <a:xfrm>
            <a:off x="335361" y="3304666"/>
            <a:ext cx="593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Small typos through swapping characters should not affect sentiment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A2DCB8-54FE-43B1-9CFC-D9F808D2750B}"/>
              </a:ext>
            </a:extLst>
          </p:cNvPr>
          <p:cNvSpPr txBox="1"/>
          <p:nvPr/>
        </p:nvSpPr>
        <p:spPr>
          <a:xfrm>
            <a:off x="335361" y="1599832"/>
            <a:ext cx="4782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Evaluate if the model contains the expected invariants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86E34E-FDAD-40F4-8A77-E2B8DE94A9CD}"/>
              </a:ext>
            </a:extLst>
          </p:cNvPr>
          <p:cNvSpPr txBox="1"/>
          <p:nvPr/>
        </p:nvSpPr>
        <p:spPr>
          <a:xfrm>
            <a:off x="335361" y="4382469"/>
            <a:ext cx="4246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Switching locations should not change sentiment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40FB61-51D6-4FEB-AD08-06C943B33EF3}"/>
              </a:ext>
            </a:extLst>
          </p:cNvPr>
          <p:cNvSpPr txBox="1"/>
          <p:nvPr/>
        </p:nvSpPr>
        <p:spPr>
          <a:xfrm>
            <a:off x="335361" y="5460785"/>
            <a:ext cx="4670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Switching person names should not change sentiment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6F1D41-8097-4379-A019-517E462AC160}"/>
              </a:ext>
            </a:extLst>
          </p:cNvPr>
          <p:cNvSpPr txBox="1"/>
          <p:nvPr/>
        </p:nvSpPr>
        <p:spPr>
          <a:xfrm>
            <a:off x="4480871" y="2660736"/>
            <a:ext cx="6340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@JetBlue that selfie was extreme </a:t>
            </a:r>
            <a:r>
              <a:rPr lang="en-US" sz="1600" dirty="0">
                <a:solidFill>
                  <a:srgbClr val="70AE47"/>
                </a:solidFill>
              </a:rPr>
              <a:t>@</a:t>
            </a:r>
            <a:r>
              <a:rPr lang="en-US" sz="1600" dirty="0" err="1">
                <a:solidFill>
                  <a:srgbClr val="70AE47"/>
                </a:solidFill>
              </a:rPr>
              <a:t>aslkdj</a:t>
            </a:r>
            <a:endParaRPr lang="en-US" sz="1600" dirty="0">
              <a:solidFill>
                <a:srgbClr val="70AE47"/>
              </a:solidFill>
            </a:endParaRPr>
          </a:p>
          <a:p>
            <a:r>
              <a:rPr lang="en-US" sz="1600" dirty="0"/>
              <a:t>@united stuck because staff took a break? Not happy … </a:t>
            </a:r>
            <a:r>
              <a:rPr lang="en-US" sz="1600" dirty="0">
                <a:solidFill>
                  <a:srgbClr val="70AE47"/>
                </a:solidFill>
              </a:rPr>
              <a:t>https://t.co/eqwe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F7DC7F1-049A-44AA-B348-0F6AF97222F6}"/>
              </a:ext>
            </a:extLst>
          </p:cNvPr>
          <p:cNvSpPr txBox="1"/>
          <p:nvPr/>
        </p:nvSpPr>
        <p:spPr>
          <a:xfrm>
            <a:off x="4480871" y="3732511"/>
            <a:ext cx="444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>
                <a:solidFill>
                  <a:srgbClr val="FF0000"/>
                </a:solidFill>
              </a:rPr>
              <a:t>@</a:t>
            </a:r>
            <a:r>
              <a:rPr lang="en-US" sz="1600" strike="sngStrike" dirty="0" err="1">
                <a:solidFill>
                  <a:srgbClr val="FF0000"/>
                </a:solidFill>
              </a:rPr>
              <a:t>JetBlue</a:t>
            </a:r>
            <a:r>
              <a:rPr lang="en-US" sz="1600" dirty="0" err="1">
                <a:solidFill>
                  <a:srgbClr val="70AE47"/>
                </a:solidFill>
              </a:rPr>
              <a:t>@JeBtlue</a:t>
            </a:r>
            <a:r>
              <a:rPr lang="en-US" sz="1600" dirty="0"/>
              <a:t> that selfie was extreme </a:t>
            </a:r>
            <a:r>
              <a:rPr lang="en-US" sz="1600" dirty="0">
                <a:solidFill>
                  <a:srgbClr val="70AE47"/>
                </a:solidFill>
              </a:rPr>
              <a:t>@</a:t>
            </a:r>
            <a:r>
              <a:rPr lang="en-US" sz="1600" dirty="0" err="1">
                <a:solidFill>
                  <a:srgbClr val="70AE47"/>
                </a:solidFill>
              </a:rPr>
              <a:t>aslkdj</a:t>
            </a:r>
            <a:endParaRPr lang="en-US" sz="1600" dirty="0">
              <a:solidFill>
                <a:srgbClr val="70AE47"/>
              </a:solidFill>
            </a:endParaRPr>
          </a:p>
          <a:p>
            <a:r>
              <a:rPr lang="en-US" sz="1600" dirty="0"/>
              <a:t>@</a:t>
            </a:r>
            <a:r>
              <a:rPr lang="en-US" sz="1600" dirty="0" err="1"/>
              <a:t>SouthwestAir</a:t>
            </a:r>
            <a:r>
              <a:rPr lang="en-US" sz="1600" dirty="0"/>
              <a:t> no </a:t>
            </a:r>
            <a:r>
              <a:rPr lang="en-US" sz="1600" strike="sngStrike" dirty="0" err="1">
                <a:solidFill>
                  <a:srgbClr val="FF0000"/>
                </a:solidFill>
              </a:rPr>
              <a:t>thanks</a:t>
            </a:r>
            <a:r>
              <a:rPr lang="en-US" sz="1600" dirty="0" err="1">
                <a:solidFill>
                  <a:srgbClr val="00B050"/>
                </a:solidFill>
              </a:rPr>
              <a:t>thakns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FC58CD-D45B-483E-9BC3-9CA66CE2CD3F}"/>
              </a:ext>
            </a:extLst>
          </p:cNvPr>
          <p:cNvSpPr txBox="1"/>
          <p:nvPr/>
        </p:nvSpPr>
        <p:spPr>
          <a:xfrm>
            <a:off x="4480870" y="4804286"/>
            <a:ext cx="5039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@JetBlue I want you guys to be first to fly to #</a:t>
            </a:r>
            <a:r>
              <a:rPr lang="en-US" sz="1600" strike="sngStrike" dirty="0" err="1">
                <a:solidFill>
                  <a:srgbClr val="FF0000"/>
                </a:solidFill>
              </a:rPr>
              <a:t>Cuba</a:t>
            </a:r>
            <a:r>
              <a:rPr lang="en-US" sz="1600" dirty="0" err="1">
                <a:solidFill>
                  <a:srgbClr val="00B050"/>
                </a:solidFill>
              </a:rPr>
              <a:t>Canada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/>
              <a:t>@</a:t>
            </a:r>
            <a:r>
              <a:rPr lang="en-US" sz="1600" dirty="0" err="1"/>
              <a:t>VirginAmerica</a:t>
            </a:r>
            <a:r>
              <a:rPr lang="en-US" sz="1600" dirty="0"/>
              <a:t> I miss the #</a:t>
            </a:r>
            <a:r>
              <a:rPr lang="en-US" sz="1600" dirty="0" err="1"/>
              <a:t>nerdbird</a:t>
            </a:r>
            <a:r>
              <a:rPr lang="en-US" sz="1600" dirty="0"/>
              <a:t> in </a:t>
            </a:r>
            <a:r>
              <a:rPr lang="en-US" sz="1600" strike="sngStrike" dirty="0">
                <a:solidFill>
                  <a:srgbClr val="FF0000"/>
                </a:solidFill>
              </a:rPr>
              <a:t>San </a:t>
            </a:r>
            <a:r>
              <a:rPr lang="en-US" sz="1600" strike="sngStrike" dirty="0" err="1">
                <a:solidFill>
                  <a:srgbClr val="FF0000"/>
                </a:solidFill>
              </a:rPr>
              <a:t>Jose</a:t>
            </a:r>
            <a:r>
              <a:rPr lang="en-US" sz="1600" dirty="0" err="1">
                <a:solidFill>
                  <a:srgbClr val="00B050"/>
                </a:solidFill>
              </a:rPr>
              <a:t>Denver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1E62DE-03F5-4A1F-9A7A-2EB1F0AB879E}"/>
              </a:ext>
            </a:extLst>
          </p:cNvPr>
          <p:cNvSpPr/>
          <p:nvPr/>
        </p:nvSpPr>
        <p:spPr>
          <a:xfrm>
            <a:off x="3774497" y="6427113"/>
            <a:ext cx="72372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Ribeiro, Marco Tulio,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Tongshuang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 Wu, Carlos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Guestrin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, and Sameer Singh. "Beyond Accuracy: Behavioral Testing of NLP Models with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-apple-system"/>
              </a:rPr>
              <a:t>CheckList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." In Proceedings ACL, p. 4902–4912. (2020).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4CB9238-0090-4FF9-B91E-6B7E892A5BAB}"/>
              </a:ext>
            </a:extLst>
          </p:cNvPr>
          <p:cNvSpPr txBox="1"/>
          <p:nvPr/>
        </p:nvSpPr>
        <p:spPr>
          <a:xfrm>
            <a:off x="4480869" y="5876061"/>
            <a:ext cx="5304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 Airport agents were horrendous. </a:t>
            </a:r>
            <a:r>
              <a:rPr lang="en-US" sz="1600" strike="sngStrike" dirty="0" err="1">
                <a:solidFill>
                  <a:srgbClr val="FF0000"/>
                </a:solidFill>
              </a:rPr>
              <a:t>Sharon</a:t>
            </a:r>
            <a:r>
              <a:rPr lang="en-US" sz="1600" dirty="0" err="1">
                <a:solidFill>
                  <a:srgbClr val="00B050"/>
                </a:solidFill>
              </a:rPr>
              <a:t>Erin</a:t>
            </a:r>
            <a:r>
              <a:rPr lang="en-US" sz="1600" dirty="0"/>
              <a:t> was our savior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/>
              <a:t>@united 8602947, </a:t>
            </a:r>
            <a:r>
              <a:rPr lang="en-US" sz="1600" strike="sngStrike" dirty="0" err="1">
                <a:solidFill>
                  <a:srgbClr val="FF0000"/>
                </a:solidFill>
              </a:rPr>
              <a:t>Jon</a:t>
            </a:r>
            <a:r>
              <a:rPr lang="en-US" sz="1600" dirty="0" err="1">
                <a:solidFill>
                  <a:srgbClr val="00B050"/>
                </a:solidFill>
              </a:rPr>
              <a:t>Sean</a:t>
            </a:r>
            <a:r>
              <a:rPr lang="en-US" sz="1600" dirty="0"/>
              <a:t> at http://t.co/58tuTgli0D, thanks.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403B8-0F49-1FA4-3951-1D54180C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0F8D9-76EA-45AC-97B3-2D104523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Negation </a:t>
            </a:r>
            <a:r>
              <a:rPr lang="en-US" dirty="0" err="1"/>
              <a:t>capabilites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9EE560-FAFB-4585-A4EC-60582F568154}"/>
              </a:ext>
            </a:extLst>
          </p:cNvPr>
          <p:cNvSpPr txBox="1"/>
          <p:nvPr/>
        </p:nvSpPr>
        <p:spPr>
          <a:xfrm>
            <a:off x="335361" y="1599832"/>
            <a:ext cx="533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Evaluate if the model handles negation of words as expected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FC2DF4-42F5-46F2-B2C5-0A109369A55B}"/>
              </a:ext>
            </a:extLst>
          </p:cNvPr>
          <p:cNvSpPr txBox="1"/>
          <p:nvPr/>
        </p:nvSpPr>
        <p:spPr>
          <a:xfrm>
            <a:off x="335361" y="2226863"/>
            <a:ext cx="4070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Negated negative should be positive or neutral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8FED697-5D8C-4D50-9AC3-D6827542F6F2}"/>
              </a:ext>
            </a:extLst>
          </p:cNvPr>
          <p:cNvSpPr txBox="1"/>
          <p:nvPr/>
        </p:nvSpPr>
        <p:spPr>
          <a:xfrm>
            <a:off x="335361" y="3304666"/>
            <a:ext cx="3368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Negated neutral should still be neutral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E36B3-E782-410E-803C-8204373BC3EC}"/>
              </a:ext>
            </a:extLst>
          </p:cNvPr>
          <p:cNvSpPr txBox="1"/>
          <p:nvPr/>
        </p:nvSpPr>
        <p:spPr>
          <a:xfrm>
            <a:off x="335361" y="4382469"/>
            <a:ext cx="5244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Negation of negative at the end should be positive or neutral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FDF0CD-A049-45BB-B4FF-1811C1615D95}"/>
              </a:ext>
            </a:extLst>
          </p:cNvPr>
          <p:cNvSpPr txBox="1"/>
          <p:nvPr/>
        </p:nvSpPr>
        <p:spPr>
          <a:xfrm>
            <a:off x="335361" y="5460785"/>
            <a:ext cx="6095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Negated positive with neutral content in the middle should be negative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7796A3-192B-42AD-9C02-8F98093C1175}"/>
              </a:ext>
            </a:extLst>
          </p:cNvPr>
          <p:cNvSpPr txBox="1"/>
          <p:nvPr/>
        </p:nvSpPr>
        <p:spPr>
          <a:xfrm>
            <a:off x="4480871" y="2660736"/>
            <a:ext cx="279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food is not poor</a:t>
            </a:r>
            <a:endParaRPr lang="en-US" sz="1600" dirty="0">
              <a:solidFill>
                <a:srgbClr val="70AE47"/>
              </a:solidFill>
            </a:endParaRPr>
          </a:p>
          <a:p>
            <a:r>
              <a:rPr lang="en-US" sz="1600" dirty="0"/>
              <a:t>It isn’t a lousy customer service</a:t>
            </a:r>
            <a:endParaRPr lang="en-US" sz="1600" dirty="0">
              <a:solidFill>
                <a:srgbClr val="70AE47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7D4B38-2592-4586-BBC8-D47DB5C8EF90}"/>
              </a:ext>
            </a:extLst>
          </p:cNvPr>
          <p:cNvSpPr txBox="1"/>
          <p:nvPr/>
        </p:nvSpPr>
        <p:spPr>
          <a:xfrm>
            <a:off x="4480871" y="3732511"/>
            <a:ext cx="2917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aircraft is not private.</a:t>
            </a:r>
          </a:p>
          <a:p>
            <a:r>
              <a:rPr lang="en-US" sz="1600" dirty="0"/>
              <a:t>This is not an international flight.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DA0EC2-0246-450A-8723-540D90CC015C}"/>
              </a:ext>
            </a:extLst>
          </p:cNvPr>
          <p:cNvSpPr txBox="1"/>
          <p:nvPr/>
        </p:nvSpPr>
        <p:spPr>
          <a:xfrm>
            <a:off x="4480870" y="4804286"/>
            <a:ext cx="4293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thought the plane would be awful, but it wasn‘t.</a:t>
            </a:r>
          </a:p>
          <a:p>
            <a:r>
              <a:rPr lang="en-US" sz="1600" dirty="0"/>
              <a:t>I though I would dislike that plane, but I didn‘t.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ACD88C-7A89-4DB4-AFA3-30F1FFEB1E81}"/>
              </a:ext>
            </a:extLst>
          </p:cNvPr>
          <p:cNvSpPr txBox="1"/>
          <p:nvPr/>
        </p:nvSpPr>
        <p:spPr>
          <a:xfrm>
            <a:off x="4480869" y="5876061"/>
            <a:ext cx="627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wouldn‘t say, given it‘s a Tuesday, that this pilot was great.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/>
              <a:t>I don’t think, given my history with airplanes, that this is an amazing staff.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D12950-2401-25DC-B425-74DDF6A9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9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7B5C4-E817-43D9-9397-5EAC6F79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 What are capabilities of the cancer classifier?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0DE3A-59EC-4100-9A18-F70B6C77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Invariants?</a:t>
            </a:r>
          </a:p>
          <a:p>
            <a:endParaRPr lang="en-US" sz="1600" dirty="0"/>
          </a:p>
          <a:p>
            <a:r>
              <a:rPr lang="en-US" sz="1600" dirty="0"/>
              <a:t>Expectations regarding predictions?</a:t>
            </a: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67DF02D9-538B-4090-921C-54CF8932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3627222" y="3216691"/>
            <a:ext cx="3432852" cy="22937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D003C2-5C99-6E48-26BA-BEAA3609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888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4BE3A-F5EE-485C-A469-3B644A36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Usually not fair to expect generalization beyond training distribution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93239A-BFA9-4897-8EC4-8BDF6A7E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3" y="1945919"/>
            <a:ext cx="6096528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7F2A8A4-2CD3-47A8-967A-408420AE4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70" y="2927053"/>
            <a:ext cx="6096528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797479-2EE2-3111-4FF9-5ECFBCB2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24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2E40B-5600-4CF2-8658-745C8D87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capabilities may help with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EBCD642-2B1C-44CC-ADD7-7808555924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1600" dirty="0"/>
                  <a:t>Capability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600" dirty="0"/>
                  <a:t> “partial specification” that is independent of training data</a:t>
                </a:r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  <a:p>
                <a:r>
                  <a:rPr lang="en-US" sz="1600" dirty="0"/>
                  <a:t>Tests encode domain knowledge about the problem</a:t>
                </a:r>
              </a:p>
              <a:p>
                <a:pPr lvl="1"/>
                <a:r>
                  <a:rPr lang="en-US" sz="1400" dirty="0"/>
                  <a:t>Capabilities are inherently domain specific</a:t>
                </a:r>
              </a:p>
              <a:p>
                <a:pPr lvl="1"/>
                <a:r>
                  <a:rPr lang="en-US" sz="1400" dirty="0"/>
                  <a:t>Curating capability specific test data may be problematic / expensive</a:t>
                </a:r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  <a:p>
                <a:r>
                  <a:rPr lang="en-US" sz="1600" dirty="0"/>
                  <a:t>Testing for capabilities helps identify shortcuts</a:t>
                </a:r>
              </a:p>
              <a:p>
                <a:pPr lvl="1"/>
                <a:r>
                  <a:rPr lang="en-US" sz="1400" dirty="0"/>
                  <a:t>Only works if the shortcut is not present in curated data!</a:t>
                </a:r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  <a:p>
                <a:r>
                  <a:rPr lang="en-US" sz="1600" dirty="0"/>
                  <a:t>Helps to build trust in the model beyond training data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EBCD642-2B1C-44CC-ADD7-7808555924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EC9E03-3B06-4EBE-4389-0AC97C85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2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5D991-1CBA-4954-8AEA-1EAE62E4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system-level aspects still important!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B35BE4-4B10-4F80-9C72-FA3F4E6F9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Usually derived from the use case</a:t>
            </a:r>
          </a:p>
          <a:p>
            <a:endParaRPr lang="en-US" sz="1600" dirty="0"/>
          </a:p>
          <a:p>
            <a:r>
              <a:rPr lang="en-US" sz="1600" dirty="0"/>
              <a:t>Example: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C9D882F-70C8-469D-BC42-D6B390FA6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 bwMode="auto">
          <a:xfrm>
            <a:off x="1554389" y="3006836"/>
            <a:ext cx="2559591" cy="1710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8AFD25B-0BB0-4AB9-8F19-98CCE481C1B7}"/>
              </a:ext>
            </a:extLst>
          </p:cNvPr>
          <p:cNvSpPr txBox="1"/>
          <p:nvPr/>
        </p:nvSpPr>
        <p:spPr>
          <a:xfrm>
            <a:off x="1529618" y="4852173"/>
            <a:ext cx="2710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Radiologist uses model output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Human-in-the-Loop</a:t>
            </a:r>
          </a:p>
        </p:txBody>
      </p:sp>
      <p:pic>
        <p:nvPicPr>
          <p:cNvPr id="2052" name="Picture 4" descr="Press X to doubt meme - Press X To Doubt - Posters and Art Prints |  TeePublic">
            <a:extLst>
              <a:ext uri="{FF2B5EF4-FFF2-40B4-BE49-F238E27FC236}">
                <a16:creationId xmlns:a16="http://schemas.microsoft.com/office/drawing/2014/main" id="{EC3E7F0A-402D-427B-8AB5-B2D8362D0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5" t="30384" r="16643" b="29815"/>
          <a:stretch/>
        </p:blipFill>
        <p:spPr bwMode="auto">
          <a:xfrm>
            <a:off x="6537277" y="1876146"/>
            <a:ext cx="3366448" cy="19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39319F8-C918-4EA8-98E3-8DFA099AB76A}"/>
              </a:ext>
            </a:extLst>
          </p:cNvPr>
          <p:cNvSpPr txBox="1"/>
          <p:nvPr/>
        </p:nvSpPr>
        <p:spPr>
          <a:xfrm>
            <a:off x="6687404" y="3779453"/>
            <a:ext cx="1895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May not trust model</a:t>
            </a:r>
          </a:p>
        </p:txBody>
      </p:sp>
      <p:pic>
        <p:nvPicPr>
          <p:cNvPr id="2054" name="Picture 6" descr="Guy explaining Blank Template - Imgflip">
            <a:extLst>
              <a:ext uri="{FF2B5EF4-FFF2-40B4-BE49-F238E27FC236}">
                <a16:creationId xmlns:a16="http://schemas.microsoft.com/office/drawing/2014/main" id="{AB58053F-C13D-4081-8654-FF74FE17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04" y="4163619"/>
            <a:ext cx="2212642" cy="167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923EC0-ACD0-4D1B-A2F4-6706AE5677C0}"/>
              </a:ext>
            </a:extLst>
          </p:cNvPr>
          <p:cNvSpPr txBox="1"/>
          <p:nvPr/>
        </p:nvSpPr>
        <p:spPr>
          <a:xfrm>
            <a:off x="6687404" y="5873032"/>
            <a:ext cx="2413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Needs to explain diagnosis to patients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C44165C-6B59-4EBF-AC92-E23EAD06BC4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94490" y="3161731"/>
            <a:ext cx="2019958" cy="596209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2D2BE9-DAFA-4ADB-A0C6-61F81DED1FB3}"/>
              </a:ext>
            </a:extLst>
          </p:cNvPr>
          <p:cNvCxnSpPr>
            <a:cxnSpLocks/>
          </p:cNvCxnSpPr>
          <p:nvPr/>
        </p:nvCxnSpPr>
        <p:spPr bwMode="auto">
          <a:xfrm>
            <a:off x="4394490" y="4056045"/>
            <a:ext cx="2019958" cy="661063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</p:cxn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42B1E7-BBA7-1177-501D-44605E33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1F1F9-9AC7-4AB2-B503-17093247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identifying capabilities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C506AE-8E1C-4C27-9549-3B737FD4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Analyze common mistakes</a:t>
            </a:r>
          </a:p>
          <a:p>
            <a:pPr lvl="1"/>
            <a:r>
              <a:rPr lang="en-US" sz="1400" dirty="0"/>
              <a:t>E.g., manually analyze past mistakes to find patterns</a:t>
            </a:r>
          </a:p>
          <a:p>
            <a:pPr lvl="1"/>
            <a:endParaRPr lang="en-US" sz="1400" dirty="0"/>
          </a:p>
          <a:p>
            <a:r>
              <a:rPr lang="en-US" sz="1600" dirty="0"/>
              <a:t>Use existing knowledge about the problem</a:t>
            </a:r>
          </a:p>
          <a:p>
            <a:pPr lvl="1"/>
            <a:r>
              <a:rPr lang="en-US" sz="1400" dirty="0"/>
              <a:t>E.g., about natural language or the problem domain</a:t>
            </a:r>
          </a:p>
          <a:p>
            <a:pPr lvl="1"/>
            <a:endParaRPr lang="en-US" sz="1400" dirty="0"/>
          </a:p>
          <a:p>
            <a:r>
              <a:rPr lang="en-US" sz="1600" dirty="0"/>
              <a:t>Observe humans at the task</a:t>
            </a:r>
          </a:p>
          <a:p>
            <a:pPr lvl="1"/>
            <a:r>
              <a:rPr lang="en-US" sz="1400" dirty="0"/>
              <a:t>E.g., consider the aspects that radiologists look for in MRIs</a:t>
            </a:r>
          </a:p>
          <a:p>
            <a:pPr lvl="1"/>
            <a:endParaRPr lang="en-US" sz="1400" dirty="0"/>
          </a:p>
          <a:p>
            <a:r>
              <a:rPr lang="en-US" sz="1600" dirty="0"/>
              <a:t>Derive from fairness requirements</a:t>
            </a:r>
          </a:p>
          <a:p>
            <a:pPr lvl="1"/>
            <a:r>
              <a:rPr lang="en-US" sz="1400" dirty="0"/>
              <a:t>E.g., location should not have an effect on sentiment (bias)</a:t>
            </a:r>
          </a:p>
          <a:p>
            <a:pPr lvl="1"/>
            <a:endParaRPr lang="en-US" sz="1400" dirty="0"/>
          </a:p>
          <a:p>
            <a:r>
              <a:rPr lang="en-US" sz="1600" dirty="0"/>
              <a:t>…</a:t>
            </a:r>
          </a:p>
          <a:p>
            <a:pPr lvl="1"/>
            <a:endParaRPr lang="en-US" sz="1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732DE-EB72-DCB9-5B1C-BCDC7A9D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90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C3E47-40BF-4867-AD14-D4A58C16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 data for </a:t>
            </a:r>
            <a:r>
              <a:rPr lang="en-US" dirty="0" err="1"/>
              <a:t>capabilites</a:t>
            </a:r>
            <a:r>
              <a:rPr lang="en-US" dirty="0"/>
              <a:t>: Domain-specific generators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2367D4-4ADB-4070-B8F0-12E80D9C6CE6}"/>
              </a:ext>
            </a:extLst>
          </p:cNvPr>
          <p:cNvSpPr txBox="1"/>
          <p:nvPr/>
        </p:nvSpPr>
        <p:spPr>
          <a:xfrm>
            <a:off x="1237533" y="2231883"/>
            <a:ext cx="3864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{NEGATION} {POSITIVE_VERB} the {THING}.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FE45AD-61A2-4463-BF45-5E000C656B63}"/>
              </a:ext>
            </a:extLst>
          </p:cNvPr>
          <p:cNvSpPr txBox="1"/>
          <p:nvPr/>
        </p:nvSpPr>
        <p:spPr>
          <a:xfrm>
            <a:off x="6848581" y="1985661"/>
            <a:ext cx="4375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curated negations, verbs, and things to generate many examples of negative statements. </a:t>
            </a:r>
          </a:p>
        </p:txBody>
      </p:sp>
      <p:pic>
        <p:nvPicPr>
          <p:cNvPr id="2050" name="Picture 2" descr="Texture vs shape example">
            <a:extLst>
              <a:ext uri="{FF2B5EF4-FFF2-40B4-BE49-F238E27FC236}">
                <a16:creationId xmlns:a16="http://schemas.microsoft.com/office/drawing/2014/main" id="{3071237A-B526-4254-B916-035432CBD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6" y="3509193"/>
            <a:ext cx="5132303" cy="186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A558A87-9213-473B-B018-27F0D704F9CC}"/>
              </a:ext>
            </a:extLst>
          </p:cNvPr>
          <p:cNvSpPr/>
          <p:nvPr/>
        </p:nvSpPr>
        <p:spPr>
          <a:xfrm>
            <a:off x="2237814" y="6331163"/>
            <a:ext cx="88085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Geirhos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Robert, Patricia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Rubisch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Claudio Michaelis, Matthias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Bethge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Felix A. Wichmann, and Wieland Brendel. “ImageNet-trained CNNs are biased towards texture; increasing shape bias improves accuracy and robustness.” In Proc. International Conference on Learning Representations (ICLR), (2019)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EF8E2A-FB1B-49CC-BEE9-F0D60AEDC3CC}"/>
              </a:ext>
            </a:extLst>
          </p:cNvPr>
          <p:cNvSpPr txBox="1"/>
          <p:nvPr/>
        </p:nvSpPr>
        <p:spPr>
          <a:xfrm>
            <a:off x="6848581" y="4010939"/>
            <a:ext cx="412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Combines foreign texture with shape to test if the model focuses on shape or texture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B48A711-62BA-1704-7BBA-FF1E8E5D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2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82F8A-EF4C-4C42-BA31-B22AA9A7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 data for capabilities: Mutating existing inputs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4554F9-B5C4-4760-B96A-E5F35048FA2E}"/>
              </a:ext>
            </a:extLst>
          </p:cNvPr>
          <p:cNvSpPr txBox="1"/>
          <p:nvPr/>
        </p:nvSpPr>
        <p:spPr>
          <a:xfrm>
            <a:off x="1045028" y="3456500"/>
            <a:ext cx="3016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E.g., synonyms, distractions, noise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F4B8C9-DCAF-4438-A003-771A8B69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87" y="1307239"/>
            <a:ext cx="4619326" cy="2598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14F99B-7D52-4806-B677-67E0BD43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9887" y="4069624"/>
            <a:ext cx="4619326" cy="2598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FA10E9-F84A-493C-7BD9-7ACB4459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299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FBDB3-7949-4EFE-86FD-780823A5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 data for capabilities: Crowd-sourcing test generation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5D78E-76D7-409C-94B4-24767DF7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Ask humans to modify data</a:t>
            </a:r>
          </a:p>
          <a:p>
            <a:endParaRPr lang="en-US" sz="1600" dirty="0"/>
          </a:p>
          <a:p>
            <a:r>
              <a:rPr lang="en-US" sz="1600" dirty="0"/>
              <a:t>Example: minimally change sentence to flip the sentiment with sarcasm</a:t>
            </a:r>
          </a:p>
          <a:p>
            <a:pPr lvl="1"/>
            <a:r>
              <a:rPr lang="en-US" sz="1400" dirty="0"/>
              <a:t>The world of Atlantis, hidden beneath the earth‘s core, is fantastic!</a:t>
            </a:r>
          </a:p>
          <a:p>
            <a:pPr lvl="1"/>
            <a:r>
              <a:rPr lang="en-US" sz="1400" dirty="0"/>
              <a:t>The world of Atlantis, hidden beneath the earth‘s core, is “fantastic”!</a:t>
            </a:r>
          </a:p>
          <a:p>
            <a:pPr lvl="1"/>
            <a:endParaRPr lang="en-US" sz="1400" dirty="0"/>
          </a:p>
          <a:p>
            <a:r>
              <a:rPr lang="en-US" sz="1600" dirty="0"/>
              <a:t>Ask humans to generate data</a:t>
            </a:r>
          </a:p>
          <a:p>
            <a:endParaRPr lang="en-US" sz="1600" dirty="0"/>
          </a:p>
          <a:p>
            <a:pPr lvl="1"/>
            <a:endParaRPr lang="en-US" sz="1400" dirty="0"/>
          </a:p>
        </p:txBody>
      </p:sp>
      <p:pic>
        <p:nvPicPr>
          <p:cNvPr id="3074" name="Picture 2" descr="https://objectnet.dev/images/objectnet_controls_table.png">
            <a:extLst>
              <a:ext uri="{FF2B5EF4-FFF2-40B4-BE49-F238E27FC236}">
                <a16:creationId xmlns:a16="http://schemas.microsoft.com/office/drawing/2014/main" id="{630E14F1-FAAD-418D-BDAC-AD9E20BF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718" y="3507938"/>
            <a:ext cx="284098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436CC85-6E5E-4F3E-A666-AA7618F48F05}"/>
              </a:ext>
            </a:extLst>
          </p:cNvPr>
          <p:cNvSpPr/>
          <p:nvPr/>
        </p:nvSpPr>
        <p:spPr>
          <a:xfrm>
            <a:off x="2310742" y="6388258"/>
            <a:ext cx="886899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Andrei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Barbu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David Mayo, Julian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Alverio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, William Luo, Christopher Wang, Dan Gutfreund, Josh Tenenbaum, and Boris Katz.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Objectnet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: A large-scale bias-controlled dataset for pushing the limits of object recognition models. In Advances in Neural Information Processing Systems 32, pages 9448–9458. 2019.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9F629C-CC71-88C3-5FA1-C80776F73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4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FBDB3-7949-4EFE-86FD-780823A5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 data for capabilities: Slicing test data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0175D1B-AE30-4F97-8343-9E33641A0D62}"/>
              </a:ext>
            </a:extLst>
          </p:cNvPr>
          <p:cNvSpPr txBox="1"/>
          <p:nvPr/>
        </p:nvSpPr>
        <p:spPr>
          <a:xfrm>
            <a:off x="7033316" y="3152290"/>
            <a:ext cx="3833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Find slices of input containing “not”</a:t>
            </a:r>
          </a:p>
          <a:p>
            <a:endParaRPr lang="en-US" sz="1600" dirty="0"/>
          </a:p>
          <a:p>
            <a:r>
              <a:rPr lang="en-US" sz="1600" dirty="0"/>
              <a:t>Find slices of input that are very bright/dark</a:t>
            </a:r>
          </a:p>
          <a:p>
            <a:endParaRPr lang="en-US" sz="1600" dirty="0"/>
          </a:p>
          <a:p>
            <a:r>
              <a:rPr lang="en-US" sz="1600" dirty="0"/>
              <a:t>…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A1B437-E4E7-4207-B178-F83CF326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1" y="2219052"/>
            <a:ext cx="6096528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1C2355-F9DD-653C-E3D5-2AF043DD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76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EDF98-F93D-47C4-A1D2-637817C0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vs. training capabilities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2A069-E00B-488C-AE1F-31E8A6A51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Insights regarding capabilities relevant for both testing and training</a:t>
            </a:r>
          </a:p>
          <a:p>
            <a:endParaRPr lang="en-US" sz="1600" dirty="0"/>
          </a:p>
          <a:p>
            <a:r>
              <a:rPr lang="en-US" sz="1600" dirty="0"/>
              <a:t>Capabilities that hold during testing should also hold during training</a:t>
            </a:r>
          </a:p>
          <a:p>
            <a:endParaRPr lang="en-US" sz="1600" dirty="0"/>
          </a:p>
          <a:p>
            <a:r>
              <a:rPr lang="en-US" sz="1600" dirty="0"/>
              <a:t>If capabilities do not hold during testing, we can investigate why</a:t>
            </a:r>
          </a:p>
          <a:p>
            <a:pPr lvl="1"/>
            <a:r>
              <a:rPr lang="en-US" sz="1400" dirty="0"/>
              <a:t>Overfitting during training</a:t>
            </a:r>
          </a:p>
          <a:p>
            <a:pPr lvl="1"/>
            <a:r>
              <a:rPr lang="en-US" sz="1400" dirty="0"/>
              <a:t>Underfitting during training</a:t>
            </a:r>
          </a:p>
          <a:p>
            <a:pPr lvl="1"/>
            <a:r>
              <a:rPr lang="en-US" sz="1400" dirty="0"/>
              <a:t>Capability not (often) observed during training</a:t>
            </a:r>
          </a:p>
          <a:p>
            <a:pPr lvl="1"/>
            <a:r>
              <a:rPr lang="en-US" sz="1400" dirty="0"/>
              <a:t>…</a:t>
            </a:r>
          </a:p>
          <a:p>
            <a:endParaRPr lang="en-US" sz="1600" dirty="0"/>
          </a:p>
          <a:p>
            <a:r>
              <a:rPr lang="en-US" sz="1600" dirty="0"/>
              <a:t>Can curate data for training to get better!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8C86DA-EC68-6D0F-B130-5E5FC327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16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The </a:t>
            </a:r>
            <a:r>
              <a:rPr lang="en-US"/>
              <a:t>oracle problem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D2276E9-C2C4-9108-EB30-3BD275B2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8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C725B-E898-479B-B209-4AA577F2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input generation is easy!</a:t>
            </a:r>
          </a:p>
        </p:txBody>
      </p:sp>
      <p:pic>
        <p:nvPicPr>
          <p:cNvPr id="1026" name="Picture 2" descr="https://github.com/ckaestne/seai/raw/S2022/lectures/03_modelquality/white-noise.jpg">
            <a:extLst>
              <a:ext uri="{FF2B5EF4-FFF2-40B4-BE49-F238E27FC236}">
                <a16:creationId xmlns:a16="http://schemas.microsoft.com/office/drawing/2014/main" id="{BB614D31-AEC5-4FED-B719-C09A4709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36" y="1474727"/>
            <a:ext cx="5031492" cy="37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309E66-D13F-4C14-837D-EE4CEE7A6CA3}"/>
              </a:ext>
            </a:extLst>
          </p:cNvPr>
          <p:cNvSpPr txBox="1"/>
          <p:nvPr/>
        </p:nvSpPr>
        <p:spPr>
          <a:xfrm>
            <a:off x="2709606" y="5562339"/>
            <a:ext cx="5909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 but does it really make sense to test cancer prediction with this?!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CB8AE4-4410-3B21-0C74-D50F2F7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76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CC5B9-F5DA-4004-A9D0-1E551C4E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generating realistic inputs often also possible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758625-4C34-4AC3-87A3-0686F490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Random dates</a:t>
            </a:r>
          </a:p>
          <a:p>
            <a:endParaRPr lang="en-US" sz="1600" dirty="0"/>
          </a:p>
          <a:p>
            <a:r>
              <a:rPr lang="en-US" sz="1600" dirty="0"/>
              <a:t>Random texts</a:t>
            </a:r>
          </a:p>
          <a:p>
            <a:endParaRPr lang="en-US" sz="1600" dirty="0"/>
          </a:p>
          <a:p>
            <a:r>
              <a:rPr lang="en-US" sz="1600" dirty="0"/>
              <a:t>Randomly generated images</a:t>
            </a:r>
          </a:p>
          <a:p>
            <a:endParaRPr lang="en-US" sz="1600" dirty="0"/>
          </a:p>
          <a:p>
            <a:r>
              <a:rPr lang="en-US" sz="1600" dirty="0"/>
              <a:t>Randomly generated coordinates</a:t>
            </a:r>
          </a:p>
          <a:p>
            <a:endParaRPr lang="en-US" sz="1600" dirty="0"/>
          </a:p>
          <a:p>
            <a:r>
              <a:rPr lang="en-US" sz="1600" dirty="0"/>
              <a:t>Randomly generated driving behavior</a:t>
            </a:r>
          </a:p>
          <a:p>
            <a:endParaRPr lang="en-US" sz="1600" dirty="0"/>
          </a:p>
          <a:p>
            <a:r>
              <a:rPr lang="en-US" sz="1600" dirty="0"/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9C650C-FDF0-416C-B6F1-2C2ADB7816DC}"/>
              </a:ext>
            </a:extLst>
          </p:cNvPr>
          <p:cNvSpPr txBox="1"/>
          <p:nvPr/>
        </p:nvSpPr>
        <p:spPr>
          <a:xfrm>
            <a:off x="4287494" y="5623809"/>
            <a:ext cx="3617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How do we know the expected output?!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4DD018-EE0F-52B0-5C97-189A96A8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13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12B91-789A-4E5D-B34E-F24B0F8C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Oracle problem</a:t>
            </a:r>
          </a:p>
        </p:txBody>
      </p:sp>
      <p:pic>
        <p:nvPicPr>
          <p:cNvPr id="4" name="Grafik 3" descr="Ancient Greece">
            <a:extLst>
              <a:ext uri="{FF2B5EF4-FFF2-40B4-BE49-F238E27FC236}">
                <a16:creationId xmlns:a16="http://schemas.microsoft.com/office/drawing/2014/main" id="{97BDBD11-4B14-47F9-960D-D057CF5A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20" y="2045632"/>
            <a:ext cx="4942430" cy="33608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A5B90FC-D40D-4D51-91E2-0A55C6F09671}"/>
              </a:ext>
            </a:extLst>
          </p:cNvPr>
          <p:cNvSpPr txBox="1"/>
          <p:nvPr/>
        </p:nvSpPr>
        <p:spPr>
          <a:xfrm>
            <a:off x="6628311" y="3164982"/>
            <a:ext cx="4686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 general, we have no way to determine the expected output for an input!</a:t>
            </a:r>
          </a:p>
          <a:p>
            <a:endParaRPr lang="en-US" sz="1600" b="1" dirty="0"/>
          </a:p>
          <a:p>
            <a:r>
              <a:rPr lang="en-US" sz="1600" b="1" dirty="0">
                <a:sym typeface="Wingdings" panose="05000000000000000000" pitchFamily="2" charset="2"/>
              </a:rPr>
              <a:t> No test oracle!</a:t>
            </a:r>
            <a:endParaRPr lang="en-US" sz="1600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18CACB-2459-45CC-8E65-3949562F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0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A1C3F-F81E-4CE6-8A65-DCCDA70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model qualities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477F3-4DF5-4696-ACD5-A44CF48B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Accuracy: How often are the predictions correct? Which mistake does the model make?</a:t>
            </a:r>
          </a:p>
          <a:p>
            <a:r>
              <a:rPr lang="en-US" sz="1600" dirty="0"/>
              <a:t>Model size: How large is the model?</a:t>
            </a:r>
          </a:p>
          <a:p>
            <a:r>
              <a:rPr lang="en-US" sz="1600" dirty="0"/>
              <a:t>Inference latency: How long do you need to wait for an inference (prediction)?</a:t>
            </a:r>
          </a:p>
          <a:p>
            <a:r>
              <a:rPr lang="en-US" sz="1600" dirty="0"/>
              <a:t>Learning latency: How long do you need to wait for a re-training to finish?</a:t>
            </a:r>
          </a:p>
          <a:p>
            <a:r>
              <a:rPr lang="en-US" sz="1600" dirty="0"/>
              <a:t>User interaction model: How can the model interact with users, resp. which interaction modes are supported?</a:t>
            </a:r>
          </a:p>
          <a:p>
            <a:r>
              <a:rPr lang="en-US" sz="1600" dirty="0"/>
              <a:t>Ability to incrementally learn: Can the model be easily be updated with new incoming data?</a:t>
            </a:r>
          </a:p>
          <a:p>
            <a:r>
              <a:rPr lang="en-US" sz="1600" dirty="0" err="1"/>
              <a:t>Explainability</a:t>
            </a:r>
            <a:r>
              <a:rPr lang="en-US" sz="1600" dirty="0"/>
              <a:t>: Can the predictions be explained and how complex is the explanation?</a:t>
            </a:r>
          </a:p>
          <a:p>
            <a:r>
              <a:rPr lang="en-US" sz="1600" dirty="0"/>
              <a:t>Calibration: Can the model be tuned towards favoring certain aspects?</a:t>
            </a:r>
          </a:p>
          <a:p>
            <a:r>
              <a:rPr lang="en-US" sz="1600" dirty="0"/>
              <a:t>Robustness: Is the model robust against adversarial inputs?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C9EE68-D114-0C79-F9B0-FA75CE40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07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42150-F25F-4092-8CBA-A18CE841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generation and test oracles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CBD841-ABCB-423B-A0E6-71A19072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Manual test oracle</a:t>
            </a:r>
          </a:p>
          <a:p>
            <a:pPr lvl="1"/>
            <a:r>
              <a:rPr lang="en-US" sz="1400" dirty="0"/>
              <a:t>Human constructs input-output pairs</a:t>
            </a:r>
          </a:p>
          <a:p>
            <a:pPr lvl="1"/>
            <a:endParaRPr lang="en-US" sz="1400" dirty="0"/>
          </a:p>
          <a:p>
            <a:r>
              <a:rPr lang="en-US" sz="1600" dirty="0"/>
              <a:t>Checking of global properties only</a:t>
            </a:r>
          </a:p>
          <a:p>
            <a:pPr lvl="1"/>
            <a:r>
              <a:rPr lang="en-US" sz="1400" dirty="0"/>
              <a:t>Crashes, overflows, code injection, …</a:t>
            </a:r>
          </a:p>
          <a:p>
            <a:endParaRPr lang="en-US" sz="1600" dirty="0"/>
          </a:p>
          <a:p>
            <a:r>
              <a:rPr lang="en-US" sz="1600" dirty="0"/>
              <a:t>Comparison against a gold standard</a:t>
            </a:r>
          </a:p>
          <a:p>
            <a:pPr lvl="1"/>
            <a:r>
              <a:rPr lang="en-US" sz="1400" dirty="0"/>
              <a:t>Alternative implementation, executable specification</a:t>
            </a:r>
          </a:p>
          <a:p>
            <a:pPr lvl="1"/>
            <a:endParaRPr lang="en-US" sz="1400" dirty="0"/>
          </a:p>
          <a:p>
            <a:r>
              <a:rPr lang="en-US" sz="1600" dirty="0"/>
              <a:t>Manually written assertions as runtime checks</a:t>
            </a:r>
          </a:p>
          <a:p>
            <a:pPr lvl="1"/>
            <a:r>
              <a:rPr lang="en-US" sz="1400" dirty="0"/>
              <a:t>Checks part of the specification at runtime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D1F65A-233A-EC45-DB5F-684086C2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518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75F99-DE72-4765-84AF-A9B39236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oracle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0E7C75-08CA-4B98-AE83-51F25DDE5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63073" y="1617329"/>
            <a:ext cx="3441091" cy="3441091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DA08E5-5AAA-4235-8271-86DF7874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074" y="1680524"/>
            <a:ext cx="4533900" cy="16573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CC154A-BDA6-41E7-A021-A9D2B084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074" y="3947160"/>
            <a:ext cx="4819650" cy="11620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30E86F8-1DEB-4A4E-B82C-10396C16EE91}"/>
              </a:ext>
            </a:extLst>
          </p:cNvPr>
          <p:cNvSpPr/>
          <p:nvPr/>
        </p:nvSpPr>
        <p:spPr>
          <a:xfrm>
            <a:off x="3909707" y="5718980"/>
            <a:ext cx="38985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600" b="1" dirty="0"/>
              <a:t>Does not (easily) scale, no automation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48C8E0-59F9-EB7B-116F-EAD41864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8D19A-4511-4FE4-864E-6BC999A9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AB401B-EEB8-49B2-90C5-0C6E0148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70" y="2122393"/>
            <a:ext cx="1895475" cy="1714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3262763-8C70-4EB2-B08C-96024097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70" y="4484270"/>
            <a:ext cx="3314700" cy="1162050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7D295FE-298C-4D13-8EA9-9776F9DB2219}"/>
              </a:ext>
            </a:extLst>
          </p:cNvPr>
          <p:cNvSpPr/>
          <p:nvPr/>
        </p:nvSpPr>
        <p:spPr bwMode="auto">
          <a:xfrm>
            <a:off x="4900687" y="2000680"/>
            <a:ext cx="688842" cy="385698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97788D-9BFD-4725-A4D5-59212B8421D6}"/>
              </a:ext>
            </a:extLst>
          </p:cNvPr>
          <p:cNvSpPr txBox="1"/>
          <p:nvPr/>
        </p:nvSpPr>
        <p:spPr>
          <a:xfrm>
            <a:off x="5589529" y="3602840"/>
            <a:ext cx="2839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Only fails in case of unhandled exceptions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100FD5C-1A13-4D96-814B-17CFBE080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84600" y="1500266"/>
            <a:ext cx="2903956" cy="2844403"/>
          </a:xfr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508AD80-43D4-41DB-B85B-7BD124430EFB}"/>
              </a:ext>
            </a:extLst>
          </p:cNvPr>
          <p:cNvSpPr/>
          <p:nvPr/>
        </p:nvSpPr>
        <p:spPr>
          <a:xfrm>
            <a:off x="4977315" y="642711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Herbold, S.,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Haar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, T. Smoke testing for machine learning: simple tests to discover severe bugs.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Empir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 Software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Eng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 27, 45 (2022). https://doi.org/10.1007/s10664-021-10073-7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95455C-8914-4B85-8D3C-94C443E92EED}"/>
              </a:ext>
            </a:extLst>
          </p:cNvPr>
          <p:cNvSpPr txBox="1"/>
          <p:nvPr/>
        </p:nvSpPr>
        <p:spPr>
          <a:xfrm>
            <a:off x="6053910" y="4974241"/>
            <a:ext cx="2747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Effective to find severe issues!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4EA298D-60C0-43D0-B571-052CB9308158}"/>
              </a:ext>
            </a:extLst>
          </p:cNvPr>
          <p:cNvSpPr/>
          <p:nvPr/>
        </p:nvSpPr>
        <p:spPr>
          <a:xfrm>
            <a:off x="6095999" y="5573705"/>
            <a:ext cx="41133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… but ignores correctness of computed results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C2D277-DA5E-FED6-B127-E4DE2A3C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2CF51-F6C5-45C7-9002-AD709B1F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against reference implementation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67DE4E-A4B9-4F10-BC48-BFB7BA382698}"/>
              </a:ext>
            </a:extLst>
          </p:cNvPr>
          <p:cNvSpPr/>
          <p:nvPr/>
        </p:nvSpPr>
        <p:spPr bwMode="auto">
          <a:xfrm>
            <a:off x="1372228" y="2214464"/>
            <a:ext cx="2517983" cy="5637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dirty="0"/>
              <a:t>Input generator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2328E61-81CA-424A-87DC-F448904442C0}"/>
              </a:ext>
            </a:extLst>
          </p:cNvPr>
          <p:cNvSpPr/>
          <p:nvPr/>
        </p:nvSpPr>
        <p:spPr bwMode="auto">
          <a:xfrm>
            <a:off x="4310743" y="2214465"/>
            <a:ext cx="2517983" cy="5637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dirty="0"/>
              <a:t>System Under Test (SUT)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B31143-329A-4C7D-AACD-B180420CEE52}"/>
              </a:ext>
            </a:extLst>
          </p:cNvPr>
          <p:cNvSpPr/>
          <p:nvPr/>
        </p:nvSpPr>
        <p:spPr bwMode="auto">
          <a:xfrm>
            <a:off x="4310743" y="3104388"/>
            <a:ext cx="2517983" cy="5637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dirty="0"/>
              <a:t>Reference implementation / Gold standard</a:t>
            </a:r>
          </a:p>
        </p:txBody>
      </p:sp>
      <p:sp>
        <p:nvSpPr>
          <p:cNvPr id="7" name="Flussdiagramm: Verzweigung 6">
            <a:extLst>
              <a:ext uri="{FF2B5EF4-FFF2-40B4-BE49-F238E27FC236}">
                <a16:creationId xmlns:a16="http://schemas.microsoft.com/office/drawing/2014/main" id="{81EC9630-549A-4DCF-97C2-23043E131C52}"/>
              </a:ext>
            </a:extLst>
          </p:cNvPr>
          <p:cNvSpPr/>
          <p:nvPr/>
        </p:nvSpPr>
        <p:spPr bwMode="auto">
          <a:xfrm>
            <a:off x="7249258" y="2214464"/>
            <a:ext cx="2373082" cy="563765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sz="1600" dirty="0"/>
              <a:t>Comparator</a:t>
            </a:r>
          </a:p>
        </p:txBody>
      </p:sp>
      <p:cxnSp>
        <p:nvCxnSpPr>
          <p:cNvPr id="8" name="Gerade Verbindung mit Pfeil 8">
            <a:extLst>
              <a:ext uri="{FF2B5EF4-FFF2-40B4-BE49-F238E27FC236}">
                <a16:creationId xmlns:a16="http://schemas.microsoft.com/office/drawing/2014/main" id="{EC327EDC-4A02-45BC-B59F-88C6B1334D55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 bwMode="auto">
          <a:xfrm rot="16200000" flipH="1">
            <a:off x="3166960" y="2242488"/>
            <a:ext cx="608042" cy="1679523"/>
          </a:xfrm>
          <a:prstGeom prst="bentConnector2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cxnSp>
        <p:nvCxnSpPr>
          <p:cNvPr id="9" name="Gerade Verbindung mit Pfeil 10">
            <a:extLst>
              <a:ext uri="{FF2B5EF4-FFF2-40B4-BE49-F238E27FC236}">
                <a16:creationId xmlns:a16="http://schemas.microsoft.com/office/drawing/2014/main" id="{C6307ED9-96D4-43D4-89EC-52AD9AAF7567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 bwMode="auto">
          <a:xfrm flipV="1">
            <a:off x="6828726" y="2778229"/>
            <a:ext cx="1607073" cy="608042"/>
          </a:xfrm>
          <a:prstGeom prst="bentConnector2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CF7B8B7-2BB0-4AAD-88E6-886EF7F428A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>
            <a:off x="3890211" y="2496347"/>
            <a:ext cx="420532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735EDBF-9B89-432D-AAA1-7E03573DF20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6828726" y="2496347"/>
            <a:ext cx="420532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BC74606-6527-4BFC-B2DC-83096C8293F7}"/>
              </a:ext>
            </a:extLst>
          </p:cNvPr>
          <p:cNvSpPr txBox="1"/>
          <p:nvPr/>
        </p:nvSpPr>
        <p:spPr>
          <a:xfrm>
            <a:off x="8203556" y="1551492"/>
            <a:ext cx="46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Fail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F0702E3-1880-44D7-B2E8-3DEBB83BD4AE}"/>
              </a:ext>
            </a:extLst>
          </p:cNvPr>
          <p:cNvSpPr txBox="1"/>
          <p:nvPr/>
        </p:nvSpPr>
        <p:spPr>
          <a:xfrm>
            <a:off x="10042872" y="2327069"/>
            <a:ext cx="54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Pass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D6D8094-9AE6-4B3B-B818-D3ADBFAE7FD7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 bwMode="auto">
          <a:xfrm flipV="1">
            <a:off x="9622340" y="2496346"/>
            <a:ext cx="420532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DA92406-773D-4EC2-9D55-0C1F7DB9E291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 bwMode="auto">
          <a:xfrm flipV="1">
            <a:off x="8435799" y="1890046"/>
            <a:ext cx="0" cy="324418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F330031F-AE0D-4B2D-A277-E2AF7F00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46" y="4024527"/>
            <a:ext cx="5353050" cy="172402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C5DB4FE-71CF-46DD-95F9-6F9FB4A56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4527"/>
            <a:ext cx="4667250" cy="828675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E7DB1033-2F27-44F2-8322-7D06F8452B7E}"/>
              </a:ext>
            </a:extLst>
          </p:cNvPr>
          <p:cNvSpPr txBox="1"/>
          <p:nvPr/>
        </p:nvSpPr>
        <p:spPr>
          <a:xfrm>
            <a:off x="626898" y="5996299"/>
            <a:ext cx="4753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Assumes we have a correct reference implementation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EF6EDFA-7AD8-4AAE-92F8-29DE1C2F4482}"/>
              </a:ext>
            </a:extLst>
          </p:cNvPr>
          <p:cNvSpPr txBox="1"/>
          <p:nvPr/>
        </p:nvSpPr>
        <p:spPr>
          <a:xfrm>
            <a:off x="6146690" y="5996299"/>
            <a:ext cx="4254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 which is usually not the case for ML problems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8191AE-63BB-AF31-4146-6A5CAA51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0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587B1-0804-43F8-A66D-A1C0F0DB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invariants at runtime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BB7C85C-DB89-4E1F-A6AE-0BD95D4C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83" y="1721518"/>
            <a:ext cx="4371975" cy="47625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805860-DA38-415C-8661-3E0E72A513C1}"/>
              </a:ext>
            </a:extLst>
          </p:cNvPr>
          <p:cNvSpPr txBox="1"/>
          <p:nvPr/>
        </p:nvSpPr>
        <p:spPr>
          <a:xfrm>
            <a:off x="5545754" y="3027005"/>
            <a:ext cx="5158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Assumes we can specify invariants within model execution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EF5BF2-77C0-4C5C-A2F1-9BF3A7851824}"/>
              </a:ext>
            </a:extLst>
          </p:cNvPr>
          <p:cNvSpPr txBox="1"/>
          <p:nvPr/>
        </p:nvSpPr>
        <p:spPr>
          <a:xfrm>
            <a:off x="5545754" y="4304373"/>
            <a:ext cx="4380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 unclear how this should work for ML in general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0BDD49-FF8A-982E-CB2C-1DC66E28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68F38-4A22-4532-BC40-C99A69D8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== Untestable Software?!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A4E85-7C8F-4900-B6B5-84EBC39ED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Manual test oracle</a:t>
            </a:r>
          </a:p>
          <a:p>
            <a:pPr lvl="1"/>
            <a:r>
              <a:rPr lang="en-US" sz="1400" dirty="0"/>
              <a:t>Does not scale</a:t>
            </a:r>
          </a:p>
          <a:p>
            <a:pPr lvl="1"/>
            <a:endParaRPr lang="en-US" sz="1400" dirty="0"/>
          </a:p>
          <a:p>
            <a:r>
              <a:rPr lang="en-US" sz="1600" dirty="0"/>
              <a:t>Checking of global properties only</a:t>
            </a:r>
          </a:p>
          <a:p>
            <a:pPr lvl="1"/>
            <a:r>
              <a:rPr lang="en-US" sz="1400" dirty="0"/>
              <a:t>Only suitable for a severe bugs</a:t>
            </a:r>
          </a:p>
          <a:p>
            <a:pPr lvl="1"/>
            <a:endParaRPr lang="en-US" sz="1400" dirty="0"/>
          </a:p>
          <a:p>
            <a:r>
              <a:rPr lang="en-US" sz="1600" dirty="0"/>
              <a:t>Comparison against a gold standard</a:t>
            </a:r>
          </a:p>
          <a:p>
            <a:pPr lvl="1"/>
            <a:r>
              <a:rPr lang="en-US" sz="1400" dirty="0"/>
              <a:t>Usually, no model that is always correct available</a:t>
            </a:r>
          </a:p>
          <a:p>
            <a:pPr lvl="1"/>
            <a:endParaRPr lang="en-US" sz="1400" dirty="0"/>
          </a:p>
          <a:p>
            <a:r>
              <a:rPr lang="en-US" sz="1600" dirty="0"/>
              <a:t>Manually written assertions as runtime checks</a:t>
            </a:r>
          </a:p>
          <a:p>
            <a:pPr lvl="1"/>
            <a:r>
              <a:rPr lang="en-US" sz="1400" dirty="0"/>
              <a:t>Unclear how to define or insert into 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28390C-EC67-4E8E-A482-4613202FB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67693" y="1335900"/>
            <a:ext cx="3681399" cy="368139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D9235F-58B1-523D-368C-B7CB424E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600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E66E7-261E-47AB-A927-AA473E5E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Pseudo-oracles</a:t>
            </a:r>
          </a:p>
        </p:txBody>
      </p:sp>
      <p:pic>
        <p:nvPicPr>
          <p:cNvPr id="4" name="Grafik 3" descr="Thought of the Day | PUMABydesign001's Blog">
            <a:extLst>
              <a:ext uri="{FF2B5EF4-FFF2-40B4-BE49-F238E27FC236}">
                <a16:creationId xmlns:a16="http://schemas.microsoft.com/office/drawing/2014/main" id="{1BEBE507-FC33-4F19-A61D-9CCF45C12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82" y="1898769"/>
            <a:ext cx="3299435" cy="2371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1D87A92-3962-4AE4-965F-34F3897C0257}"/>
              </a:ext>
            </a:extLst>
          </p:cNvPr>
          <p:cNvSpPr/>
          <p:nvPr/>
        </p:nvSpPr>
        <p:spPr>
          <a:xfrm>
            <a:off x="5561420" y="6373776"/>
            <a:ext cx="53913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M. D. Davis and E. J.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Weyuker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, “Pseudo-oracles for non-testable programs,” in Proceedings of the ACM ’81 Conference,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81FAC0-54E2-473A-933E-B2883831F3C3}"/>
              </a:ext>
            </a:extLst>
          </p:cNvPr>
          <p:cNvSpPr txBox="1"/>
          <p:nvPr/>
        </p:nvSpPr>
        <p:spPr>
          <a:xfrm>
            <a:off x="3280935" y="4698456"/>
            <a:ext cx="563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Simulate real test oracles for a subset of the input-output pairs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E413EA-8C01-4B03-8C4A-6BB68EC5E883}"/>
              </a:ext>
            </a:extLst>
          </p:cNvPr>
          <p:cNvSpPr txBox="1"/>
          <p:nvPr/>
        </p:nvSpPr>
        <p:spPr>
          <a:xfrm>
            <a:off x="2816713" y="5464977"/>
            <a:ext cx="6558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Cannot be used to test everything, but useful for testing specific properties!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4FC27EB-7BE4-7C3B-0D8F-B1FFC19E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562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Pseudo-oracles with </a:t>
            </a:r>
            <a:r>
              <a:rPr lang="en-US"/>
              <a:t>metamorphic testing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63D4DF-A5F8-8E7E-D931-19B17E3E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034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3AA41-29BA-4F39-B70B-B4BBC5A8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Metamorphic testing for machine learning</a:t>
            </a:r>
          </a:p>
        </p:txBody>
      </p:sp>
      <p:pic>
        <p:nvPicPr>
          <p:cNvPr id="4" name="Inhaltsplatzhalter 3" descr="Database PNG Transparent Images | PNG All">
            <a:extLst>
              <a:ext uri="{FF2B5EF4-FFF2-40B4-BE49-F238E27FC236}">
                <a16:creationId xmlns:a16="http://schemas.microsoft.com/office/drawing/2014/main" id="{9B53BCF6-A0F3-4E64-9B0D-AD329D1245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36" y="3013038"/>
            <a:ext cx="507123" cy="703116"/>
          </a:xfrm>
          <a:prstGeom prst="rect">
            <a:avLst/>
          </a:prstGeom>
        </p:spPr>
      </p:pic>
      <p:pic>
        <p:nvPicPr>
          <p:cNvPr id="6" name="Grafik 5" descr="Do the executives in your company make people nervous ...">
            <a:extLst>
              <a:ext uri="{FF2B5EF4-FFF2-40B4-BE49-F238E27FC236}">
                <a16:creationId xmlns:a16="http://schemas.microsoft.com/office/drawing/2014/main" id="{7BA2D028-E7CE-4DD8-9230-AA6AD033C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91" y="3823125"/>
            <a:ext cx="1569282" cy="106662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A4F427A-F295-4857-AD6B-2652FD60125D}"/>
              </a:ext>
            </a:extLst>
          </p:cNvPr>
          <p:cNvSpPr txBox="1"/>
          <p:nvPr/>
        </p:nvSpPr>
        <p:spPr>
          <a:xfrm>
            <a:off x="2228413" y="2444618"/>
            <a:ext cx="124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Original data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2940BC8-C756-4871-B857-D10DC393391A}"/>
              </a:ext>
            </a:extLst>
          </p:cNvPr>
          <p:cNvSpPr txBox="1"/>
          <p:nvPr/>
        </p:nvSpPr>
        <p:spPr>
          <a:xfrm>
            <a:off x="4692767" y="503182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</a:t>
            </a:r>
          </a:p>
        </p:txBody>
      </p:sp>
      <p:pic>
        <p:nvPicPr>
          <p:cNvPr id="11" name="Inhaltsplatzhalter 3" descr="Database PNG Transparent Images | PNG All">
            <a:extLst>
              <a:ext uri="{FF2B5EF4-FFF2-40B4-BE49-F238E27FC236}">
                <a16:creationId xmlns:a16="http://schemas.microsoft.com/office/drawing/2014/main" id="{E5F15EA2-5E85-469F-BCA0-4403AFFEF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36" y="4996719"/>
            <a:ext cx="507123" cy="70311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2B0FE58-6D16-46BD-84E3-B0745095862F}"/>
              </a:ext>
            </a:extLst>
          </p:cNvPr>
          <p:cNvSpPr txBox="1"/>
          <p:nvPr/>
        </p:nvSpPr>
        <p:spPr>
          <a:xfrm>
            <a:off x="2183528" y="5847031"/>
            <a:ext cx="1379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Morphed data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5315EC-5496-422E-B9ED-24D1BF1BB2A4}"/>
              </a:ext>
            </a:extLst>
          </p:cNvPr>
          <p:cNvSpPr txBox="1"/>
          <p:nvPr/>
        </p:nvSpPr>
        <p:spPr>
          <a:xfrm>
            <a:off x="7212933" y="4992340"/>
            <a:ext cx="1780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Morphed output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8FFAE02-74F9-4184-A501-7D36BA1C52AC}"/>
              </a:ext>
            </a:extLst>
          </p:cNvPr>
          <p:cNvSpPr txBox="1"/>
          <p:nvPr/>
        </p:nvSpPr>
        <p:spPr>
          <a:xfrm>
            <a:off x="1048554" y="4170917"/>
            <a:ext cx="1815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Morphism for input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343D9A4-47C9-4E82-96DF-BF1ABFF495CD}"/>
              </a:ext>
            </a:extLst>
          </p:cNvPr>
          <p:cNvSpPr txBox="1"/>
          <p:nvPr/>
        </p:nvSpPr>
        <p:spPr>
          <a:xfrm>
            <a:off x="7165526" y="3257759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Original output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9DA2EC-C02D-45CA-8D0F-E976DB9080A4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 bwMode="auto">
          <a:xfrm>
            <a:off x="2828098" y="3716154"/>
            <a:ext cx="0" cy="1280565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FC07558-4BC5-4DD5-9696-E25B1CEB5D0C}"/>
              </a:ext>
            </a:extLst>
          </p:cNvPr>
          <p:cNvCxnSpPr>
            <a:cxnSpLocks/>
            <a:stCxn id="4" idx="3"/>
          </p:cNvCxnSpPr>
          <p:nvPr/>
        </p:nvCxnSpPr>
        <p:spPr bwMode="auto">
          <a:xfrm>
            <a:off x="3081659" y="3364596"/>
            <a:ext cx="1219791" cy="669005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47DAC31-4CCE-4950-ABCA-A05B6EB5C2DB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3081659" y="4581183"/>
            <a:ext cx="1174559" cy="767094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B5AF954-12EC-451E-815F-9A3D8E2B4379}"/>
              </a:ext>
            </a:extLst>
          </p:cNvPr>
          <p:cNvCxnSpPr>
            <a:cxnSpLocks/>
          </p:cNvCxnSpPr>
          <p:nvPr/>
        </p:nvCxnSpPr>
        <p:spPr bwMode="auto">
          <a:xfrm flipV="1">
            <a:off x="5979814" y="3429000"/>
            <a:ext cx="1173499" cy="544859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E1927E7-11C8-4209-9A54-1D8C76D46691}"/>
              </a:ext>
            </a:extLst>
          </p:cNvPr>
          <p:cNvCxnSpPr>
            <a:cxnSpLocks/>
          </p:cNvCxnSpPr>
          <p:nvPr/>
        </p:nvCxnSpPr>
        <p:spPr bwMode="auto">
          <a:xfrm>
            <a:off x="6096000" y="4689226"/>
            <a:ext cx="1057313" cy="451513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E52525C3-CC44-4CDF-8C77-2D38E377EEE0}"/>
                  </a:ext>
                </a:extLst>
              </p:cNvPr>
              <p:cNvSpPr txBox="1"/>
              <p:nvPr/>
            </p:nvSpPr>
            <p:spPr>
              <a:xfrm>
                <a:off x="1801022" y="4473141"/>
                <a:ext cx="1750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E52525C3-CC44-4CDF-8C77-2D38E377E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22" y="4473141"/>
                <a:ext cx="175048" cy="246221"/>
              </a:xfrm>
              <a:prstGeom prst="rect">
                <a:avLst/>
              </a:prstGeom>
              <a:blipFill>
                <a:blip r:embed="rId4"/>
                <a:stretch>
                  <a:fillRect l="-27586" r="-241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D30C3BDE-EC7C-44D0-B148-CA6A4E703AB0}"/>
                  </a:ext>
                </a:extLst>
              </p:cNvPr>
              <p:cNvSpPr txBox="1"/>
              <p:nvPr/>
            </p:nvSpPr>
            <p:spPr>
              <a:xfrm>
                <a:off x="2645087" y="6159144"/>
                <a:ext cx="4601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D30C3BDE-EC7C-44D0-B148-CA6A4E703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087" y="6159144"/>
                <a:ext cx="460191" cy="246221"/>
              </a:xfrm>
              <a:prstGeom prst="rect">
                <a:avLst/>
              </a:prstGeom>
              <a:blipFill>
                <a:blip r:embed="rId5"/>
                <a:stretch>
                  <a:fillRect l="-10667" r="-14667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9EA1212-9DAA-4BB4-8B9B-A0428CAECF90}"/>
                  </a:ext>
                </a:extLst>
              </p:cNvPr>
              <p:cNvSpPr txBox="1"/>
              <p:nvPr/>
            </p:nvSpPr>
            <p:spPr>
              <a:xfrm>
                <a:off x="2778353" y="2706490"/>
                <a:ext cx="1617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9EA1212-9DAA-4BB4-8B9B-A0428CAEC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53" y="2706490"/>
                <a:ext cx="161711" cy="246221"/>
              </a:xfrm>
              <a:prstGeom prst="rect">
                <a:avLst/>
              </a:prstGeom>
              <a:blipFill>
                <a:blip r:embed="rId6"/>
                <a:stretch>
                  <a:fillRect l="-19231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DEF8624C-032C-4F79-BAEA-02E2E41151F0}"/>
                  </a:ext>
                </a:extLst>
              </p:cNvPr>
              <p:cNvSpPr txBox="1"/>
              <p:nvPr/>
            </p:nvSpPr>
            <p:spPr>
              <a:xfrm>
                <a:off x="7636424" y="3591055"/>
                <a:ext cx="44986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DEF8624C-032C-4F79-BAEA-02E2E4115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424" y="3591055"/>
                <a:ext cx="449867" cy="246221"/>
              </a:xfrm>
              <a:prstGeom prst="rect">
                <a:avLst/>
              </a:prstGeom>
              <a:blipFill>
                <a:blip r:embed="rId7"/>
                <a:stretch>
                  <a:fillRect l="-16438" r="-164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718F7043-9DEC-4657-924C-ABCFAAFB9E8C}"/>
                  </a:ext>
                </a:extLst>
              </p:cNvPr>
              <p:cNvSpPr txBox="1"/>
              <p:nvPr/>
            </p:nvSpPr>
            <p:spPr>
              <a:xfrm>
                <a:off x="7528740" y="5389064"/>
                <a:ext cx="7487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718F7043-9DEC-4657-924C-ABCFAAFB9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740" y="5389064"/>
                <a:ext cx="748731" cy="246221"/>
              </a:xfrm>
              <a:prstGeom prst="rect">
                <a:avLst/>
              </a:prstGeom>
              <a:blipFill>
                <a:blip r:embed="rId8"/>
                <a:stretch>
                  <a:fillRect l="-8943" r="-975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84EFF8B6-CD62-4F88-85E0-906C5D911C1E}"/>
                  </a:ext>
                </a:extLst>
              </p:cNvPr>
              <p:cNvSpPr txBox="1"/>
              <p:nvPr/>
            </p:nvSpPr>
            <p:spPr>
              <a:xfrm>
                <a:off x="326878" y="1435379"/>
                <a:ext cx="56186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Define transformation (morphism)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600" dirty="0"/>
                  <a:t> for input to specify invariant</a:t>
                </a:r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84EFF8B6-CD62-4F88-85E0-906C5D911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78" y="1435379"/>
                <a:ext cx="5618654" cy="338554"/>
              </a:xfrm>
              <a:prstGeom prst="rect">
                <a:avLst/>
              </a:prstGeom>
              <a:blipFill>
                <a:blip r:embed="rId9"/>
                <a:stretch>
                  <a:fillRect l="-651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326E2CAB-1116-4A93-ABD6-2B92C3CEAFCC}"/>
                  </a:ext>
                </a:extLst>
              </p:cNvPr>
              <p:cNvSpPr txBox="1"/>
              <p:nvPr/>
            </p:nvSpPr>
            <p:spPr>
              <a:xfrm>
                <a:off x="325912" y="1800284"/>
                <a:ext cx="619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Check invariant relationship between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600" dirty="0"/>
                  <a:t> as test oracle</a:t>
                </a:r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326E2CAB-1116-4A93-ABD6-2B92C3CEA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12" y="1800284"/>
                <a:ext cx="6194966" cy="338554"/>
              </a:xfrm>
              <a:prstGeom prst="rect">
                <a:avLst/>
              </a:prstGeom>
              <a:blipFill>
                <a:blip r:embed="rId10"/>
                <a:stretch>
                  <a:fillRect l="-492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A669FB8-DCE7-4B4F-8AA1-2972935B8BBB}"/>
                  </a:ext>
                </a:extLst>
              </p:cNvPr>
              <p:cNvSpPr txBox="1"/>
              <p:nvPr/>
            </p:nvSpPr>
            <p:spPr>
              <a:xfrm>
                <a:off x="5013026" y="5299070"/>
                <a:ext cx="1647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A669FB8-DCE7-4B4F-8AA1-2972935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026" y="5299070"/>
                <a:ext cx="164725" cy="246221"/>
              </a:xfrm>
              <a:prstGeom prst="rect">
                <a:avLst/>
              </a:prstGeom>
              <a:blipFill>
                <a:blip r:embed="rId11"/>
                <a:stretch>
                  <a:fillRect l="-40741" r="-4074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8E80B03-443F-45BC-A2FC-9EDE4C33435C}"/>
              </a:ext>
            </a:extLst>
          </p:cNvPr>
          <p:cNvCxnSpPr>
            <a:cxnSpLocks/>
          </p:cNvCxnSpPr>
          <p:nvPr/>
        </p:nvCxnSpPr>
        <p:spPr bwMode="auto">
          <a:xfrm>
            <a:off x="7839749" y="3997078"/>
            <a:ext cx="0" cy="827008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F60965F-EC95-4A54-844C-5642D7F6EA05}"/>
              </a:ext>
            </a:extLst>
          </p:cNvPr>
          <p:cNvSpPr txBox="1"/>
          <p:nvPr/>
        </p:nvSpPr>
        <p:spPr>
          <a:xfrm>
            <a:off x="7903106" y="4271375"/>
            <a:ext cx="149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Compare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5A5F9D-9741-CEF7-A85D-DC70BBC1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4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8" grpId="0"/>
      <p:bldP spid="20" grpId="0"/>
      <p:bldP spid="35" grpId="0"/>
      <p:bldP spid="37" grpId="0"/>
      <p:bldP spid="40" grpId="0"/>
      <p:bldP spid="41" grpId="0"/>
      <p:bldP spid="43" grpId="0"/>
      <p:bldP spid="44" grpId="0"/>
      <p:bldP spid="48" grpId="0"/>
      <p:bldP spid="5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3D42C-6E76-496D-ABC0-D3FF9A48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have already used this!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A5A7E8-FDCE-4582-8DCE-0241CBD3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11" y="1785603"/>
            <a:ext cx="7539778" cy="4241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D7D943-79F0-EF19-93F1-AE5A9CA4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E277-CF8E-4573-A79F-5AA231AA60D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5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6118</Words>
  <Application>Microsoft Office PowerPoint</Application>
  <PresentationFormat>Breitbild</PresentationFormat>
  <Paragraphs>1196</Paragraphs>
  <Slides>113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113</vt:i4>
      </vt:variant>
    </vt:vector>
  </HeadingPairs>
  <TitlesOfParts>
    <vt:vector size="119" baseType="lpstr">
      <vt:lpstr>-apple-system</vt:lpstr>
      <vt:lpstr>Arial</vt:lpstr>
      <vt:lpstr>Calibri</vt:lpstr>
      <vt:lpstr>Calibri Light</vt:lpstr>
      <vt:lpstr>Cambria Math</vt:lpstr>
      <vt:lpstr>Office</vt:lpstr>
      <vt:lpstr>Principles of AI Engineering  Chapter 3: Model Quality</vt:lpstr>
      <vt:lpstr>Contents</vt:lpstr>
      <vt:lpstr>What is model quality?</vt:lpstr>
      <vt:lpstr>Case study: Cancer prognosis</vt:lpstr>
      <vt:lpstr>Model is part of a system in an environment</vt:lpstr>
      <vt:lpstr>ML algorithm quality vs. model quality vs. data quality vs. system quality</vt:lpstr>
      <vt:lpstr>Model quality</vt:lpstr>
      <vt:lpstr>Some system-level aspects still important!</vt:lpstr>
      <vt:lpstr>Many model qualities</vt:lpstr>
      <vt:lpstr>Model quality from a data science perspective</vt:lpstr>
      <vt:lpstr>The confusion matrix</vt:lpstr>
      <vt:lpstr>Model quality with respect to system goals</vt:lpstr>
      <vt:lpstr>99% accuracy = good? 10% accuracy = bad?</vt:lpstr>
      <vt:lpstr>Is 1% improvement good?</vt:lpstr>
      <vt:lpstr>Possible baselines</vt:lpstr>
      <vt:lpstr>Do not forget event likelihood!</vt:lpstr>
      <vt:lpstr>Different metrics = Different perspectives</vt:lpstr>
      <vt:lpstr>Baselines, Recall, and Precision </vt:lpstr>
      <vt:lpstr>Live exercise:  Are false positives and false negatives equally bad?</vt:lpstr>
      <vt:lpstr>Thresholds for certainty</vt:lpstr>
      <vt:lpstr>Visual aids to decide thresholds</vt:lpstr>
      <vt:lpstr>Different but same for other techniques</vt:lpstr>
      <vt:lpstr>Evaluating generalization</vt:lpstr>
      <vt:lpstr>PowerPoint-Präsentation</vt:lpstr>
      <vt:lpstr>Training data, validation data, test data</vt:lpstr>
      <vt:lpstr>Model parameters vs hyper parameters</vt:lpstr>
      <vt:lpstr>Overfitting and underfitting</vt:lpstr>
      <vt:lpstr>Live exercise</vt:lpstr>
      <vt:lpstr>Pitfalls of evaluations</vt:lpstr>
      <vt:lpstr>Test data not representative</vt:lpstr>
      <vt:lpstr>Shortcut learning</vt:lpstr>
      <vt:lpstr>Problems with representativeness in practice</vt:lpstr>
      <vt:lpstr>Label leakage in images</vt:lpstr>
      <vt:lpstr>Label leakage</vt:lpstr>
      <vt:lpstr>Overfitting on benchmarks</vt:lpstr>
      <vt:lpstr>Overfitting in continuous experimentation systems</vt:lpstr>
      <vt:lpstr>Ignoring temporal dependencies</vt:lpstr>
      <vt:lpstr>Related datapoints</vt:lpstr>
      <vt:lpstr>Using misleading quality measures</vt:lpstr>
      <vt:lpstr>Correctness from a software engineering perspective</vt:lpstr>
      <vt:lpstr>Functional correctness</vt:lpstr>
      <vt:lpstr>Verification vs. validation</vt:lpstr>
      <vt:lpstr>Validation problem: Correct but useless?</vt:lpstr>
      <vt:lpstr>Strict correctness assumption</vt:lpstr>
      <vt:lpstr>Ideally: Formal specification</vt:lpstr>
      <vt:lpstr>In practice: Informal and incomplete specifications</vt:lpstr>
      <vt:lpstr>Common practices: Testing, automation, continuous integration</vt:lpstr>
      <vt:lpstr>Basic software testing terminology</vt:lpstr>
      <vt:lpstr>Important but imperfect</vt:lpstr>
      <vt:lpstr>Correctness of machine learning from a software engineering perspective</vt:lpstr>
      <vt:lpstr>Verification and validation of prediction tasks</vt:lpstr>
      <vt:lpstr>Naive approach: Just write some unit tests</vt:lpstr>
      <vt:lpstr>Weak correctness assumption</vt:lpstr>
      <vt:lpstr>All models are wrong, but some models are useful!</vt:lpstr>
      <vt:lpstr>Also the case beyond ML</vt:lpstr>
      <vt:lpstr>All models are wrong, so we must be aware of it</vt:lpstr>
      <vt:lpstr>Models must have utility, to be useful, even if they are wrong</vt:lpstr>
      <vt:lpstr>Machine learning models fit, or not</vt:lpstr>
      <vt:lpstr>The typical software engineering view on correctness</vt:lpstr>
      <vt:lpstr>Required model quality depends on application</vt:lpstr>
      <vt:lpstr>Some terminology</vt:lpstr>
      <vt:lpstr>Learning from software testing</vt:lpstr>
      <vt:lpstr>Writing tests</vt:lpstr>
      <vt:lpstr>Software test case design</vt:lpstr>
      <vt:lpstr>Example for deriving tests</vt:lpstr>
      <vt:lpstr>Representativeness of validation data</vt:lpstr>
      <vt:lpstr>Not all inputs are equal</vt:lpstr>
      <vt:lpstr>Random mistakes vs. rare but biased mistake</vt:lpstr>
      <vt:lpstr>Identify important inputs</vt:lpstr>
      <vt:lpstr>Input partitioning</vt:lpstr>
      <vt:lpstr>Live exercise: Input partitioning for cancer prediction</vt:lpstr>
      <vt:lpstr>Input partitioning example: Movie review prediction</vt:lpstr>
      <vt:lpstr>Model improvement at Apple with Overton</vt:lpstr>
      <vt:lpstr>Testing model capabilities</vt:lpstr>
      <vt:lpstr>Example: Robustness of sentiments</vt:lpstr>
      <vt:lpstr>Example: Negation capabilites</vt:lpstr>
      <vt:lpstr>Live exercise: What are capabilities of the cancer classifier?</vt:lpstr>
      <vt:lpstr>Usually not fair to expect generalization beyond training distribution</vt:lpstr>
      <vt:lpstr>Testing capabilities may help with generalization</vt:lpstr>
      <vt:lpstr>Strategies for identifying capabilities</vt:lpstr>
      <vt:lpstr>Generating test data for capabilites: Domain-specific generators</vt:lpstr>
      <vt:lpstr>Generating test data for capabilities: Mutating existing inputs</vt:lpstr>
      <vt:lpstr>Generating test data for capabilities: Crowd-sourcing test generation</vt:lpstr>
      <vt:lpstr>Generating test data for capabilities: Slicing test data</vt:lpstr>
      <vt:lpstr>Testing vs. training capabilities</vt:lpstr>
      <vt:lpstr>The oracle problem</vt:lpstr>
      <vt:lpstr>Random input generation is easy!</vt:lpstr>
      <vt:lpstr>Randomly generating realistic inputs often also possible</vt:lpstr>
      <vt:lpstr>The Oracle problem</vt:lpstr>
      <vt:lpstr>Test case generation and test oracles</vt:lpstr>
      <vt:lpstr>Manual oracle</vt:lpstr>
      <vt:lpstr>Global properties</vt:lpstr>
      <vt:lpstr>Comparison against reference implementation</vt:lpstr>
      <vt:lpstr>Checking invariants at runtime</vt:lpstr>
      <vt:lpstr>ML Models == Untestable Software?!</vt:lpstr>
      <vt:lpstr>Pseudo-oracles</vt:lpstr>
      <vt:lpstr>Pseudo-oracles with metamorphic testing</vt:lpstr>
      <vt:lpstr>Metamorphic testing for machine learning</vt:lpstr>
      <vt:lpstr>We have already used this!</vt:lpstr>
      <vt:lpstr>Domain-specific invariants</vt:lpstr>
      <vt:lpstr>Robustness-related invariants</vt:lpstr>
      <vt:lpstr>Approaches for defining metamorphic tests</vt:lpstr>
      <vt:lpstr>Acting on invariant violations</vt:lpstr>
      <vt:lpstr>More software testing concepts</vt:lpstr>
      <vt:lpstr>Test coverage</vt:lpstr>
      <vt:lpstr>Structural testing (aka white box testing, glass box testing)</vt:lpstr>
      <vt:lpstr>Regression testing</vt:lpstr>
      <vt:lpstr>Mutation analysis (aka mutation testing)</vt:lpstr>
      <vt:lpstr>Continuous Integration (CI)</vt:lpstr>
      <vt:lpstr>Works well to monitor changes of ML models</vt:lpstr>
      <vt:lpstr>Dashboards for build and version comparison</vt:lpstr>
      <vt:lpstr>Specialized CI systems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Engineering  Chapter 3: Model Quality</dc:title>
  <dc:creator>Steffen Herbold</dc:creator>
  <cp:lastModifiedBy>Herbold, Steffen</cp:lastModifiedBy>
  <cp:revision>26</cp:revision>
  <dcterms:created xsi:type="dcterms:W3CDTF">2022-05-31T14:01:47Z</dcterms:created>
  <dcterms:modified xsi:type="dcterms:W3CDTF">2023-09-26T07:35:06Z</dcterms:modified>
</cp:coreProperties>
</file>